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2.jpg" ContentType="image/jpg"/>
  <Override PartName="/ppt/media/image13.jpg" ContentType="image/jpg"/>
  <Override PartName="/ppt/media/image14.jpg" ContentType="image/jpg"/>
  <Override PartName="/ppt/media/image15.jpg" ContentType="image/jpg"/>
  <Override PartName="/ppt/media/image18.jpg" ContentType="image/jpg"/>
  <Override PartName="/ppt/media/image19.jpg" ContentType="image/jpg"/>
  <Override PartName="/ppt/media/image20.jpg" ContentType="image/jpg"/>
  <Override PartName="/ppt/media/image21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3" r:id="rId1"/>
    <p:sldMasterId id="2147483660" r:id="rId2"/>
  </p:sldMasterIdLst>
  <p:handoutMasterIdLst>
    <p:handoutMasterId r:id="rId15"/>
  </p:handoutMasterIdLst>
  <p:sldIdLst>
    <p:sldId id="270" r:id="rId3"/>
    <p:sldId id="317" r:id="rId4"/>
    <p:sldId id="315" r:id="rId5"/>
    <p:sldId id="318" r:id="rId6"/>
    <p:sldId id="319" r:id="rId7"/>
    <p:sldId id="305" r:id="rId8"/>
    <p:sldId id="320" r:id="rId9"/>
    <p:sldId id="321" r:id="rId10"/>
    <p:sldId id="323" r:id="rId11"/>
    <p:sldId id="322" r:id="rId12"/>
    <p:sldId id="324" r:id="rId13"/>
    <p:sldId id="306" r:id="rId14"/>
  </p:sldIdLst>
  <p:sldSz cx="12192000" cy="6858000"/>
  <p:notesSz cx="6858000" cy="9144000"/>
  <p:embeddedFontLst>
    <p:embeddedFont>
      <p:font typeface="맑은 고딕" panose="020B0503020000020004" pitchFamily="34" charset="-127"/>
      <p:regular r:id="rId16"/>
      <p:bold r:id="rId17"/>
    </p:embeddedFont>
    <p:embeddedFont>
      <p:font typeface="Microsoft Sans Serif" panose="020B0604020202020204" pitchFamily="34" charset="0"/>
      <p:regular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Akrobat Bold" panose="00000800000000000000" charset="-52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Helios" panose="020B0604020202020204" charset="0"/>
      <p:regular r:id="rId26"/>
    </p:embeddedFont>
    <p:embeddedFont>
      <p:font typeface="Roboto" panose="020B0604020202020204" charset="0"/>
      <p:regular r:id="rId27"/>
      <p:bold r:id="rId28"/>
      <p:italic r:id="rId29"/>
      <p:boldItalic r:id="rId3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511"/>
    <a:srgbClr val="F5E3C4"/>
    <a:srgbClr val="DD302B"/>
    <a:srgbClr val="EA6413"/>
    <a:srgbClr val="E7362C"/>
    <a:srgbClr val="CC11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1" autoAdjust="0"/>
    <p:restoredTop sz="94660"/>
  </p:normalViewPr>
  <p:slideViewPr>
    <p:cSldViewPr snapToGrid="0">
      <p:cViewPr>
        <p:scale>
          <a:sx n="79" d="100"/>
          <a:sy n="79" d="100"/>
        </p:scale>
        <p:origin x="-366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82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00EF86A6-749F-9B41-2B2C-CB1A20B8C1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110067A-ECC9-BD96-A555-B7C68226EF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C2F5A-2ADB-4359-B252-A5B8E13796E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203D6F2-1841-6422-890D-B6B4DA592C6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E7F26156-3682-54C5-080B-971516D28E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8DFAE-C046-4196-84D2-E55E38C73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37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4.sv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Relationship Id="rId9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5FE4ED-90F3-BFF5-8CA4-8A2CAFF42B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8AEBA08-09C8-169E-28AA-E0D23419B8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9B7BFB2-DA00-07F2-6DB7-5E177B4BE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A622E50-FE07-5054-2CF3-07653255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3E05F2F-CBFF-247E-DE7A-1E253C38D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932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9A71BE-6CEE-2F76-EDF5-A05AC3DDB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B6E0899-2B46-FE43-7DB3-1784B460B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4626FBD-9D2B-77F8-8718-5696D5CEE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6DE69F7-846E-9EDA-2CD5-191695484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791CF68-5A70-976A-8EEA-FDE3C1BEC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299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E7732A1D-2124-EC45-2B02-4CE0DE033D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BD10807-DA32-09C3-0590-2A38DA5D41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6D980B5-5B19-5BD8-0E12-EEAD3AA5B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F6FC284-64AC-6205-D24D-48F39C4DE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3F6CA1E-438C-A93C-A61E-5742E0FF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304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 основно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E72947CC-5EA1-D4A4-08B9-B39319F670B9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5" name="Рисунок 4">
              <a:extLst>
                <a:ext uri="{FF2B5EF4-FFF2-40B4-BE49-F238E27FC236}">
                  <a16:creationId xmlns="" xmlns:a16="http://schemas.microsoft.com/office/drawing/2014/main" id="{3DC7EF34-228C-D1E0-4500-A0FDBB3FF1C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4FA056E6-41EA-244E-C560-B90D2BE4441F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916C038-2F0A-B2DF-7F0A-AC9C4A1FBF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cxnSp>
        <p:nvCxnSpPr>
          <p:cNvPr id="6" name="직선 연결선 17">
            <a:extLst>
              <a:ext uri="{FF2B5EF4-FFF2-40B4-BE49-F238E27FC236}">
                <a16:creationId xmlns=""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=""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134885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20F4917-76B8-0FCA-06DB-14E7E47B3B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39451" y="114029"/>
            <a:ext cx="1267135" cy="126713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FC94A75D-85AD-041E-A829-99859CC63DA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9216"/>
            <a:ext cx="12192000" cy="2749757"/>
          </a:xfrm>
          <a:prstGeom prst="rect">
            <a:avLst/>
          </a:prstGeom>
        </p:spPr>
      </p:pic>
      <p:sp>
        <p:nvSpPr>
          <p:cNvPr id="33" name="Равнобедренный треугольник 32">
            <a:extLst>
              <a:ext uri="{FF2B5EF4-FFF2-40B4-BE49-F238E27FC236}">
                <a16:creationId xmlns="" xmlns:a16="http://schemas.microsoft.com/office/drawing/2014/main" id="{08DD9B19-8975-9E00-9B8E-F7A1F9B17987}"/>
              </a:ext>
            </a:extLst>
          </p:cNvPr>
          <p:cNvSpPr/>
          <p:nvPr userDrawn="1"/>
        </p:nvSpPr>
        <p:spPr>
          <a:xfrm>
            <a:off x="10739951" y="5584833"/>
            <a:ext cx="1452049" cy="1273167"/>
          </a:xfrm>
          <a:prstGeom prst="triangle">
            <a:avLst>
              <a:gd name="adj" fmla="val 100000"/>
            </a:avLst>
          </a:prstGeom>
          <a:blipFill dpi="0" rotWithShape="0">
            <a:blip r:embed="rId5"/>
            <a:srcRect/>
            <a:stretch>
              <a:fillRect r="135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F9573E3F-3063-3CB0-0A68-9FC69FBE8FE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>
            <a:off x="11053787" y="6137486"/>
            <a:ext cx="1737679" cy="90228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C257E9A3-205D-C460-D280-C471EB5523C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 flipH="1" flipV="1">
            <a:off x="-635899" y="-168685"/>
            <a:ext cx="1737679" cy="902286"/>
          </a:xfrm>
          <a:prstGeom prst="rect">
            <a:avLst/>
          </a:prstGeom>
        </p:spPr>
      </p:pic>
      <p:sp>
        <p:nvSpPr>
          <p:cNvPr id="52" name="Заголовок 51">
            <a:extLst>
              <a:ext uri="{FF2B5EF4-FFF2-40B4-BE49-F238E27FC236}">
                <a16:creationId xmlns="" xmlns:a16="http://schemas.microsoft.com/office/drawing/2014/main" id="{1EBA0D14-83A4-D00E-01CB-99496770CBD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0" y="2401312"/>
            <a:ext cx="12192000" cy="1325563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1156085F-1C2F-351A-E74E-BBFBDC7FCB8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t="4551"/>
          <a:stretch/>
        </p:blipFill>
        <p:spPr>
          <a:xfrm>
            <a:off x="5711203" y="29140"/>
            <a:ext cx="851402" cy="1452051"/>
          </a:xfrm>
          <a:prstGeom prst="rect">
            <a:avLst/>
          </a:prstGeom>
        </p:spPr>
      </p:pic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D8A1FF31-BBD2-BE28-9507-1E571ED2BBB8}"/>
              </a:ext>
            </a:extLst>
          </p:cNvPr>
          <p:cNvGrpSpPr/>
          <p:nvPr userDrawn="1"/>
        </p:nvGrpSpPr>
        <p:grpSpPr>
          <a:xfrm>
            <a:off x="3458886" y="200924"/>
            <a:ext cx="2542532" cy="1108483"/>
            <a:chOff x="3458886" y="200924"/>
            <a:chExt cx="2542532" cy="1108483"/>
          </a:xfrm>
        </p:grpSpPr>
        <p:pic>
          <p:nvPicPr>
            <p:cNvPr id="14" name="Рисунок 13">
              <a:extLst>
                <a:ext uri="{FF2B5EF4-FFF2-40B4-BE49-F238E27FC236}">
                  <a16:creationId xmlns="" xmlns:a16="http://schemas.microsoft.com/office/drawing/2014/main" id="{3FDCD826-B2D2-44F5-635B-448591E53D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943458BF-34BA-8D54-0FCA-D90BA93ED8E7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3564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основно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E72947CC-5EA1-D4A4-08B9-B39319F670B9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5" name="Рисунок 4">
              <a:extLst>
                <a:ext uri="{FF2B5EF4-FFF2-40B4-BE49-F238E27FC236}">
                  <a16:creationId xmlns="" xmlns:a16="http://schemas.microsoft.com/office/drawing/2014/main" id="{3DC7EF34-228C-D1E0-4500-A0FDBB3FF1C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4FA056E6-41EA-244E-C560-B90D2BE4441F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916C038-2F0A-B2DF-7F0A-AC9C4A1FBF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cxnSp>
        <p:nvCxnSpPr>
          <p:cNvPr id="6" name="직선 연결선 17">
            <a:extLst>
              <a:ext uri="{FF2B5EF4-FFF2-40B4-BE49-F238E27FC236}">
                <a16:creationId xmlns=""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=""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8232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макет с заполнител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=""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=""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8" name="Объект 27">
            <a:extLst>
              <a:ext uri="{FF2B5EF4-FFF2-40B4-BE49-F238E27FC236}">
                <a16:creationId xmlns="" xmlns:a16="http://schemas.microsoft.com/office/drawing/2014/main" id="{39BC2229-F94F-7106-6B14-569EA99245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6000" y="1579572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31" name="Объект 27">
            <a:extLst>
              <a:ext uri="{FF2B5EF4-FFF2-40B4-BE49-F238E27FC236}">
                <a16:creationId xmlns="" xmlns:a16="http://schemas.microsoft.com/office/drawing/2014/main" id="{BE45E34D-0131-459B-4974-5D4F61CAAF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26000" y="3013654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32" name="Объект 27">
            <a:extLst>
              <a:ext uri="{FF2B5EF4-FFF2-40B4-BE49-F238E27FC236}">
                <a16:creationId xmlns="" xmlns:a16="http://schemas.microsoft.com/office/drawing/2014/main" id="{7228BCB4-EC03-6C1D-C008-27C2E6E7829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6000" y="4447736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45768DB-B4C0-0650-8440-A52E85AFC2A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9A962746-720F-7CA5-4B6A-F621B1DDE707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5" name="Рисунок 4">
              <a:extLst>
                <a:ext uri="{FF2B5EF4-FFF2-40B4-BE49-F238E27FC236}">
                  <a16:creationId xmlns="" xmlns:a16="http://schemas.microsoft.com/office/drawing/2014/main" id="{3C47B92B-A303-B4A4-71FF-069F1C9D49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E0004FDF-4290-36EF-6324-836DC4667D19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0589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с изображением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=""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=""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그림 개체 틀 4">
            <a:extLst>
              <a:ext uri="{FF2B5EF4-FFF2-40B4-BE49-F238E27FC236}">
                <a16:creationId xmlns="" xmlns:a16="http://schemas.microsoft.com/office/drawing/2014/main" id="{C58CF909-33AE-4E96-D1CD-45DA5B3E6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93657" y="1282051"/>
            <a:ext cx="3424930" cy="491386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lIns="90000" tIns="8280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altLang="ko-KR" dirty="0"/>
              <a:t>Добавьте изображение</a:t>
            </a:r>
            <a:endParaRPr lang="ko-KR" alt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1101515-44B2-B4F5-D595-9E2E7F96406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8E77673C-89C2-5F1E-43FF-DEB1E6B65DFE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7" name="Рисунок 6">
              <a:extLst>
                <a:ext uri="{FF2B5EF4-FFF2-40B4-BE49-F238E27FC236}">
                  <a16:creationId xmlns="" xmlns:a16="http://schemas.microsoft.com/office/drawing/2014/main" id="{6A6DCE61-13BD-1837-9080-DFD7719EF1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8CD7E5D8-953B-6BC6-3D1C-BB9375078886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93256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=""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=""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C1764498-646B-8D8E-2B98-084A4B831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1848" y="2422953"/>
            <a:ext cx="2630555" cy="2632057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720000" anchor="ctr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000">
                <a:latin typeface="Roboto" panose="02000000000000000000" pitchFamily="2" charset="0"/>
              </a:defRPr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altLang="ko-KR" dirty="0"/>
              <a:t>Добавьте изображение</a:t>
            </a:r>
            <a:endParaRPr lang="ko-KR" altLang="en-US" dirty="0"/>
          </a:p>
        </p:txBody>
      </p:sp>
      <p:sp>
        <p:nvSpPr>
          <p:cNvPr id="3" name="직사각형 9">
            <a:extLst>
              <a:ext uri="{FF2B5EF4-FFF2-40B4-BE49-F238E27FC236}">
                <a16:creationId xmlns="" xmlns:a16="http://schemas.microsoft.com/office/drawing/2014/main" id="{F4E51524-7B2C-C7DC-C2E7-4F8675FA5499}"/>
              </a:ext>
            </a:extLst>
          </p:cNvPr>
          <p:cNvSpPr/>
          <p:nvPr userDrawn="1"/>
        </p:nvSpPr>
        <p:spPr>
          <a:xfrm>
            <a:off x="3463967" y="2422953"/>
            <a:ext cx="7896102" cy="2632057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74CECA9-0CD9-C2B7-D8FF-49E9A8F6576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F8DE704D-D49C-CE0E-3AD8-C631C3F54964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0F7E2906-E664-C343-8B23-B0ED4E23A0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BA59FED5-F826-CDBD-A5AD-5D3F9663C7E3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990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DB73E3-2208-3415-526D-E597CA86E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CD6A9F0-64FE-9D03-FD69-C351037A8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735E2F2-2C16-CBB4-5B51-71AD94702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99E0FE8-EB23-B689-B56A-AA872DBC8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2184819-5BF7-3CDF-CF8C-E42244434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633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6CD969-4E54-3833-9FE6-68A91B422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774B7C3-CB88-EF43-B410-2DD637909D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FB0D23F-7CEC-46D0-53EA-3B4A3DABC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AA608F8-614E-3634-6169-1E2F1D923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10D9F6-0E7E-F9A7-1AA9-5E2C2A2CB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3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A6418DC-A3DF-676A-9B95-4C06C5327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FBB9EF3-CB1F-A24C-006D-04CF22072A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8402A84-AE05-80A2-2ECD-31254D0AC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1A3E25E-1E8B-6CD0-4F59-2CF727491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DFD5B73-C608-813E-FC12-3FFB99E82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E14DC59-3134-635A-B39E-905B98888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719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75EB19-087E-2B56-E05D-2C12F232F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FDB323D-C056-A694-E527-36E6A4278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A730E64-490E-D94D-17EA-9C944C8E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37FF6D9C-D0D3-4829-9410-850383C90A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48CD1348-E0CF-2754-83D8-8748EF9B20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28E24AD4-2D79-CFF5-4E77-4447D0DB2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F3E5AEE-E6A4-89B9-B839-23EA2A3D4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5A81AEB8-6662-E451-E00B-B68469FC0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082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7465D9B-49C6-908B-EEE2-B0267AA65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4B25B0E-3780-A37C-6DF6-9BA56E7F9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EB5EEE7-7DD3-8C15-3C16-1B0E9B2EC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60249A4-553B-B3D6-8239-D2084C8E1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471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70E24E00-E5DC-FE93-0CFB-B7841793D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76A7894-1AE9-59BB-E4C1-4B42AAF64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DF960DE-E8F8-A88E-01F7-685EBEA6D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953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4DF7110-417A-628A-226E-2F1CFD9B4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F1EA2F3-E51B-B2C3-265A-8D578CB3B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C7531A5-2A50-1A94-3BEC-8DD09F0141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D6D27CF-CAC6-4834-DEE3-B909FD499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EDAC7DB-F9D5-B802-21B2-41C37DFB8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1748B17-2B4E-A8C1-DBDD-88F1FF679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498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EF05F18-42D8-5496-AD7E-BC9FE4487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691AF3F-CA69-78DF-E4B1-0DEE50A714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5B14EDD-E402-5647-C43F-7F82278FA0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4369F71-1665-5CFF-51FD-22449663B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A8378DA-6BC1-C9E8-1254-F817CEA91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C24A182-E564-BEDF-6566-7483141C2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43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3D63BE-F795-FB56-2ADE-C66FA486A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F1E64F6-DB6B-7125-6B02-F739B8098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58A4CB7-371E-9379-B9CF-A6159EAE94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94DF9-1078-459E-9FE3-D6981B42CDE8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C044AE6-A260-9B7C-4F5C-2B2C25168D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BFD238C-094B-559E-AFB2-04AD490D4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011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070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5" r:id="rId2"/>
    <p:sldLayoutId id="2147483661" r:id="rId3"/>
    <p:sldLayoutId id="2147483677" r:id="rId4"/>
    <p:sldLayoutId id="214748367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4.sv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8.png"/><Relationship Id="rId4" Type="http://schemas.openxmlformats.org/officeDocument/2006/relationships/image" Target="../media/image5.jpg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center.apr@kiro46.ru" TargetMode="External"/><Relationship Id="rId2" Type="http://schemas.openxmlformats.org/officeDocument/2006/relationships/hyperlink" Target="http://www.apr.kiro46.ru/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apr.kiro46.ru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mailto:center.apr@kiro46.ru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Ivanova@mail.ru" TargetMode="External"/><Relationship Id="rId2" Type="http://schemas.openxmlformats.org/officeDocument/2006/relationships/hyperlink" Target="https://infourok.ru/user/ivanova-olga-ivanovna1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8BCB403-D902-2DD7-7FF9-07E2AE79E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39451" y="114029"/>
            <a:ext cx="1267135" cy="126713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EA86A93-2372-6643-90DE-1313FC60E6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9216"/>
            <a:ext cx="12192000" cy="2749757"/>
          </a:xfrm>
          <a:prstGeom prst="rect">
            <a:avLst/>
          </a:prstGeom>
        </p:spPr>
      </p:pic>
      <p:sp>
        <p:nvSpPr>
          <p:cNvPr id="4" name="Равнобедренный треугольник 3">
            <a:extLst>
              <a:ext uri="{FF2B5EF4-FFF2-40B4-BE49-F238E27FC236}">
                <a16:creationId xmlns="" xmlns:a16="http://schemas.microsoft.com/office/drawing/2014/main" id="{3B85D8EB-0BC5-4117-3E61-6EF47243B70D}"/>
              </a:ext>
            </a:extLst>
          </p:cNvPr>
          <p:cNvSpPr/>
          <p:nvPr/>
        </p:nvSpPr>
        <p:spPr>
          <a:xfrm>
            <a:off x="10739951" y="5584833"/>
            <a:ext cx="1452049" cy="1273167"/>
          </a:xfrm>
          <a:prstGeom prst="triangle">
            <a:avLst>
              <a:gd name="adj" fmla="val 100000"/>
            </a:avLst>
          </a:prstGeom>
          <a:blipFill dpi="0" rotWithShape="0">
            <a:blip r:embed="rId5"/>
            <a:srcRect/>
            <a:stretch>
              <a:fillRect r="135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DB078CA-72C1-FB0B-F738-E0D0D9A440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>
            <a:off x="11053787" y="6137486"/>
            <a:ext cx="1737679" cy="9022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F5B7F3D-C33F-6545-5966-651D73BDE9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 flipH="1" flipV="1">
            <a:off x="-635899" y="-168685"/>
            <a:ext cx="1737679" cy="902286"/>
          </a:xfrm>
          <a:prstGeom prst="rect">
            <a:avLst/>
          </a:prstGeom>
        </p:spPr>
      </p:pic>
      <p:sp>
        <p:nvSpPr>
          <p:cNvPr id="7" name="Заголовок 51">
            <a:extLst>
              <a:ext uri="{FF2B5EF4-FFF2-40B4-BE49-F238E27FC236}">
                <a16:creationId xmlns="" xmlns:a16="http://schemas.microsoft.com/office/drawing/2014/main" id="{22C2B85B-AA98-DD18-02B4-D6C468E7A446}"/>
              </a:ext>
            </a:extLst>
          </p:cNvPr>
          <p:cNvSpPr txBox="1">
            <a:spLocks/>
          </p:cNvSpPr>
          <p:nvPr/>
        </p:nvSpPr>
        <p:spPr>
          <a:xfrm>
            <a:off x="0" y="2401312"/>
            <a:ext cx="12192000" cy="13255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F5E3C4"/>
                </a:solidFill>
                <a:latin typeface="Akrobat Bold" panose="00000800000000000000" pitchFamily="50" charset="-52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Обучающий </a:t>
            </a:r>
            <a:r>
              <a:rPr lang="ru-RU" sz="3600" b="1" dirty="0"/>
              <a:t>семинар </a:t>
            </a:r>
            <a:endParaRPr lang="ru-RU" sz="3600" b="1" dirty="0" smtClean="0"/>
          </a:p>
          <a:p>
            <a:r>
              <a:rPr lang="ru-RU" sz="3600" b="1" dirty="0" smtClean="0"/>
              <a:t>«</a:t>
            </a:r>
            <a:r>
              <a:rPr lang="ru-RU" sz="3600" b="1" dirty="0"/>
              <a:t>Современные требования к аттестационным процедурам. «Результативность педагога – предметника </a:t>
            </a:r>
            <a:r>
              <a:rPr lang="ru-RU" sz="3600" b="1" dirty="0" smtClean="0"/>
              <a:t>профессиональных образовательных </a:t>
            </a:r>
            <a:r>
              <a:rPr lang="ru-RU" sz="3600" b="1" dirty="0"/>
              <a:t>организаций сферы </a:t>
            </a:r>
            <a:r>
              <a:rPr lang="ru-RU" sz="3600" b="1" dirty="0" smtClean="0"/>
              <a:t>культуры и искусства. </a:t>
            </a:r>
            <a:endParaRPr lang="ru-RU" sz="3600" b="1" dirty="0" smtClean="0"/>
          </a:p>
          <a:p>
            <a:r>
              <a:rPr lang="ru-RU" sz="3600" b="1" dirty="0" smtClean="0"/>
              <a:t>Проблемы</a:t>
            </a:r>
            <a:r>
              <a:rPr lang="ru-RU" sz="3600" b="1" dirty="0"/>
              <a:t>. Пути решения».</a:t>
            </a:r>
            <a:endParaRPr lang="ru-RU" sz="3600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FCD6059-9629-D631-A933-C5909BBF65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t="4551"/>
          <a:stretch/>
        </p:blipFill>
        <p:spPr>
          <a:xfrm>
            <a:off x="5711203" y="29140"/>
            <a:ext cx="851402" cy="1452051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20508975-1B0E-05F8-71B7-2090C6A2B0A4}"/>
              </a:ext>
            </a:extLst>
          </p:cNvPr>
          <p:cNvGrpSpPr/>
          <p:nvPr/>
        </p:nvGrpSpPr>
        <p:grpSpPr>
          <a:xfrm>
            <a:off x="3458886" y="200924"/>
            <a:ext cx="2542532" cy="1108483"/>
            <a:chOff x="3458886" y="200924"/>
            <a:chExt cx="2542532" cy="1108483"/>
          </a:xfrm>
        </p:grpSpPr>
        <p:pic>
          <p:nvPicPr>
            <p:cNvPr id="10" name="Рисунок 9">
              <a:extLst>
                <a:ext uri="{FF2B5EF4-FFF2-40B4-BE49-F238E27FC236}">
                  <a16:creationId xmlns="" xmlns:a16="http://schemas.microsoft.com/office/drawing/2014/main" id="{2A008509-E151-AECA-AE97-5E11EED612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C208DFAD-BB26-17C8-3897-E0C072259B51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466604" y="5332094"/>
            <a:ext cx="102733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krobat Bold" panose="00000800000000000000" charset="-52"/>
              </a:rPr>
              <a:t>Центр </a:t>
            </a:r>
            <a:r>
              <a:rPr lang="ru-RU" dirty="0">
                <a:latin typeface="Akrobat Bold" panose="00000800000000000000" charset="-52"/>
              </a:rPr>
              <a:t>организационно-методического </a:t>
            </a:r>
            <a:r>
              <a:rPr lang="ru-RU" dirty="0" smtClean="0">
                <a:latin typeface="Akrobat Bold" panose="00000800000000000000" charset="-52"/>
              </a:rPr>
              <a:t>сопровождения  </a:t>
            </a:r>
          </a:p>
          <a:p>
            <a:r>
              <a:rPr lang="ru-RU" dirty="0" smtClean="0">
                <a:latin typeface="Akrobat Bold" panose="00000800000000000000" charset="-52"/>
              </a:rPr>
              <a:t>аттестации </a:t>
            </a:r>
            <a:r>
              <a:rPr lang="ru-RU" dirty="0">
                <a:latin typeface="Akrobat Bold" panose="00000800000000000000" charset="-52"/>
              </a:rPr>
              <a:t>педагогических работников ОГБУ ДПО </a:t>
            </a:r>
            <a:r>
              <a:rPr lang="ru-RU" dirty="0" smtClean="0">
                <a:latin typeface="Akrobat Bold" panose="00000800000000000000" charset="-52"/>
              </a:rPr>
              <a:t>КИРО </a:t>
            </a:r>
            <a:endParaRPr lang="ru-RU" dirty="0">
              <a:latin typeface="Akrobat Bold" panose="00000800000000000000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02197" y="6221416"/>
            <a:ext cx="2637254" cy="367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krobat Bold" panose="00000800000000000000" charset="-52"/>
              </a:rPr>
              <a:t>28 октября 2025 г.</a:t>
            </a:r>
            <a:endParaRPr lang="ru-RU" b="1" dirty="0">
              <a:latin typeface="Akrobat Bold" panose="00000800000000000000" charset="-52"/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811" y="113724"/>
            <a:ext cx="1329871" cy="1222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153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DF04A90-5AC3-45A4-4BE6-BFA184464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128D60-5259-36D0-390B-385C715E7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СВЕДЕНИЯ ОБ УЧАСТИИ 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В </a:t>
            </a:r>
            <a:r>
              <a:rPr lang="ru-RU" sz="2800" b="1" dirty="0">
                <a:solidFill>
                  <a:schemeClr val="tx1"/>
                </a:solidFill>
              </a:rPr>
              <a:t>УЧЕБНО-МЕТОДИЧЕСКОЙ РАБОТЕ</a:t>
            </a:r>
            <a:endParaRPr lang="ru-RU" sz="2800" b="1" dirty="0">
              <a:solidFill>
                <a:schemeClr val="tx1"/>
              </a:solidFill>
              <a:latin typeface="Akrobat Bold" panose="00000800000000000000" charset="-52"/>
            </a:endParaRPr>
          </a:p>
        </p:txBody>
      </p:sp>
      <p:grpSp>
        <p:nvGrpSpPr>
          <p:cNvPr id="24" name="그룹 25">
            <a:extLst>
              <a:ext uri="{FF2B5EF4-FFF2-40B4-BE49-F238E27FC236}">
                <a16:creationId xmlns="" xmlns:a16="http://schemas.microsoft.com/office/drawing/2014/main" id="{CFDD3746-6621-607F-9A69-228EF34BF4DD}"/>
              </a:ext>
            </a:extLst>
          </p:cNvPr>
          <p:cNvGrpSpPr/>
          <p:nvPr/>
        </p:nvGrpSpPr>
        <p:grpSpPr>
          <a:xfrm>
            <a:off x="5840519" y="2910342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25" name="자유형: 도형 28">
              <a:extLst>
                <a:ext uri="{FF2B5EF4-FFF2-40B4-BE49-F238E27FC236}">
                  <a16:creationId xmlns="" xmlns:a16="http://schemas.microsoft.com/office/drawing/2014/main" id="{8B325327-F048-9058-A558-C33B865DFCF0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6" name="자유형: 도형 29">
              <a:extLst>
                <a:ext uri="{FF2B5EF4-FFF2-40B4-BE49-F238E27FC236}">
                  <a16:creationId xmlns="" xmlns:a16="http://schemas.microsoft.com/office/drawing/2014/main" id="{E6DC135A-6FC5-9EAA-5C0C-37915D18F0BB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7" name="자유형: 도형 30">
              <a:extLst>
                <a:ext uri="{FF2B5EF4-FFF2-40B4-BE49-F238E27FC236}">
                  <a16:creationId xmlns="" xmlns:a16="http://schemas.microsoft.com/office/drawing/2014/main" id="{A7F42D4A-21B4-A503-B097-03A4F85F166C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8" name="자유형: 도형 31">
              <a:extLst>
                <a:ext uri="{FF2B5EF4-FFF2-40B4-BE49-F238E27FC236}">
                  <a16:creationId xmlns="" xmlns:a16="http://schemas.microsoft.com/office/drawing/2014/main" id="{7040EDC4-BB89-0D7B-E638-26D0C8D87621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0" name="그룹 34">
            <a:extLst>
              <a:ext uri="{FF2B5EF4-FFF2-40B4-BE49-F238E27FC236}">
                <a16:creationId xmlns="" xmlns:a16="http://schemas.microsoft.com/office/drawing/2014/main" id="{4252189A-96EC-4673-1320-17D5B6807037}"/>
              </a:ext>
            </a:extLst>
          </p:cNvPr>
          <p:cNvGrpSpPr/>
          <p:nvPr/>
        </p:nvGrpSpPr>
        <p:grpSpPr>
          <a:xfrm>
            <a:off x="2750783" y="2904998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31" name="자유형: 도형 35">
              <a:extLst>
                <a:ext uri="{FF2B5EF4-FFF2-40B4-BE49-F238E27FC236}">
                  <a16:creationId xmlns="" xmlns:a16="http://schemas.microsoft.com/office/drawing/2014/main" id="{A5A34F68-0830-3FD8-7875-AF8B277C1853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2" name="자유형: 도형 36">
              <a:extLst>
                <a:ext uri="{FF2B5EF4-FFF2-40B4-BE49-F238E27FC236}">
                  <a16:creationId xmlns="" xmlns:a16="http://schemas.microsoft.com/office/drawing/2014/main" id="{31FEB709-E830-63C2-B526-DCCF00881922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4" name="그룹 39">
            <a:extLst>
              <a:ext uri="{FF2B5EF4-FFF2-40B4-BE49-F238E27FC236}">
                <a16:creationId xmlns="" xmlns:a16="http://schemas.microsoft.com/office/drawing/2014/main" id="{769BBD54-B67C-1448-EE3C-7EDE736124AE}"/>
              </a:ext>
            </a:extLst>
          </p:cNvPr>
          <p:cNvGrpSpPr/>
          <p:nvPr/>
        </p:nvGrpSpPr>
        <p:grpSpPr>
          <a:xfrm>
            <a:off x="8962426" y="2907201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5" name="자유형: 도형 40">
              <a:extLst>
                <a:ext uri="{FF2B5EF4-FFF2-40B4-BE49-F238E27FC236}">
                  <a16:creationId xmlns="" xmlns:a16="http://schemas.microsoft.com/office/drawing/2014/main" id="{89F79876-1DCE-4619-CE3B-723D5D146843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6" name="자유형: 도형 41">
              <a:extLst>
                <a:ext uri="{FF2B5EF4-FFF2-40B4-BE49-F238E27FC236}">
                  <a16:creationId xmlns="" xmlns:a16="http://schemas.microsoft.com/office/drawing/2014/main" id="{8F30D7ED-5C76-7885-C12C-F541C46DA2E6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7" name="자유형: 도형 42">
              <a:extLst>
                <a:ext uri="{FF2B5EF4-FFF2-40B4-BE49-F238E27FC236}">
                  <a16:creationId xmlns="" xmlns:a16="http://schemas.microsoft.com/office/drawing/2014/main" id="{50B010D9-C9AB-5F76-9A6F-2739264A14B0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8" name="자유형: 도형 43">
              <a:extLst>
                <a:ext uri="{FF2B5EF4-FFF2-40B4-BE49-F238E27FC236}">
                  <a16:creationId xmlns="" xmlns:a16="http://schemas.microsoft.com/office/drawing/2014/main" id="{6C72D2DA-DBBC-A448-19E0-A009D030EDF4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9" name="자유형: 도형 44">
              <a:extLst>
                <a:ext uri="{FF2B5EF4-FFF2-40B4-BE49-F238E27FC236}">
                  <a16:creationId xmlns="" xmlns:a16="http://schemas.microsoft.com/office/drawing/2014/main" id="{2D5C3863-76F8-D61C-61BF-36AE9765C7B2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sp>
        <p:nvSpPr>
          <p:cNvPr id="3" name="object 12">
            <a:extLst>
              <a:ext uri="{FF2B5EF4-FFF2-40B4-BE49-F238E27FC236}">
                <a16:creationId xmlns="" xmlns:a16="http://schemas.microsoft.com/office/drawing/2014/main" id="{B220C2C9-7F89-9414-DEB5-3F340B71AAC7}"/>
              </a:ext>
            </a:extLst>
          </p:cNvPr>
          <p:cNvSpPr txBox="1"/>
          <p:nvPr/>
        </p:nvSpPr>
        <p:spPr>
          <a:xfrm>
            <a:off x="599644" y="1341526"/>
            <a:ext cx="5845544" cy="451444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765" marR="5080" indent="-5080" algn="just">
              <a:lnSpc>
                <a:spcPct val="107200"/>
              </a:lnSpc>
              <a:spcBef>
                <a:spcPts val="105"/>
              </a:spcBef>
            </a:pPr>
            <a:r>
              <a:rPr sz="1600" b="1" spc="5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 </a:t>
            </a:r>
            <a:r>
              <a:rPr sz="1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4.1. </a:t>
            </a:r>
            <a:r>
              <a:rPr sz="1600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</a:t>
            </a:r>
            <a:r>
              <a:rPr sz="1600" b="1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Сведения </a:t>
            </a:r>
            <a:r>
              <a:rPr sz="16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</a:t>
            </a:r>
            <a:r>
              <a:rPr sz="16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участии </a:t>
            </a:r>
            <a:r>
              <a:rPr sz="16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sz="16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учебно-методической </a:t>
            </a:r>
            <a:r>
              <a:rPr sz="1600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работе</a:t>
            </a:r>
            <a:r>
              <a:rPr sz="16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b="1"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 </a:t>
            </a:r>
            <a:r>
              <a:rPr sz="1600" b="1" spc="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муниципальном </a:t>
            </a:r>
            <a:r>
              <a:rPr sz="16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уровне</a:t>
            </a:r>
            <a:r>
              <a:rPr sz="16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r>
              <a:rPr sz="16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u="heavy" spc="-5" dirty="0">
                <a:uFill>
                  <a:solidFill>
                    <a:srgbClr val="00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sz="1600" u="heavy" dirty="0">
                <a:uFill>
                  <a:solidFill>
                    <a:srgbClr val="00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u="heavy" spc="-15" dirty="0">
                <a:uFill>
                  <a:solidFill>
                    <a:srgbClr val="00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формате</a:t>
            </a:r>
            <a:r>
              <a:rPr sz="1600" u="heavy" spc="-10" dirty="0">
                <a:uFill>
                  <a:solidFill>
                    <a:srgbClr val="00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b="1" u="heavy" spc="-5" dirty="0">
                <a:uFill>
                  <a:solidFill>
                    <a:srgbClr val="00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PDF</a:t>
            </a:r>
            <a:r>
              <a:rPr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(согласованы</a:t>
            </a:r>
            <a:r>
              <a:rPr sz="16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 </a:t>
            </a:r>
            <a:r>
              <a:rPr sz="16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муниципальном</a:t>
            </a:r>
            <a:r>
              <a:rPr sz="1600" spc="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уровне</a:t>
            </a:r>
            <a:r>
              <a:rPr sz="1600" spc="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z="1600"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подписаны</a:t>
            </a:r>
            <a:r>
              <a:rPr sz="1600" spc="4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методистами</a:t>
            </a:r>
            <a:r>
              <a:rPr sz="1600" spc="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РМК,</a:t>
            </a:r>
            <a:r>
              <a:rPr sz="1600"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ГМЦ).</a:t>
            </a:r>
            <a:endParaRPr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16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Название</a:t>
            </a:r>
            <a:r>
              <a:rPr sz="16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файла:</a:t>
            </a:r>
            <a:r>
              <a:rPr sz="1600" b="1" spc="4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«Сведения</a:t>
            </a:r>
            <a:r>
              <a:rPr sz="1600" spc="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</a:t>
            </a:r>
            <a:r>
              <a:rPr sz="1600" spc="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участии</a:t>
            </a:r>
            <a:r>
              <a:rPr sz="1600" spc="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sz="1600" spc="4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учебно-методической</a:t>
            </a:r>
            <a:r>
              <a:rPr sz="1600" spc="45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работе</a:t>
            </a:r>
            <a:r>
              <a:rPr sz="1600" spc="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1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муниципальном</a:t>
            </a:r>
            <a:r>
              <a:rPr sz="1600" spc="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уровне.pdf».</a:t>
            </a:r>
            <a:endParaRPr lang="ru-RU" sz="1600" spc="-5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endParaRPr lang="ru-RU" sz="1600" spc="-5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endParaRPr lang="ru-RU" sz="1600" spc="-5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lang="ru-RU" sz="1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 4.2.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«Сведения об участии в учебно-методической работе на региональном уровне» в формате PDF (согласованы  на региональном уровне  и  подписаны руководителями	кафедр,	центров	и других региональных органов).</a:t>
            </a: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endParaRPr lang="ru-RU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lang="ru-RU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Название файла: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«Сведения об участии в учебно-методической работе на  региональном уровне.pdf».</a:t>
            </a: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endParaRPr dirty="0">
              <a:cs typeface="Times New Roman"/>
            </a:endParaRPr>
          </a:p>
        </p:txBody>
      </p:sp>
      <p:pic>
        <p:nvPicPr>
          <p:cNvPr id="4" name="object 6">
            <a:extLst>
              <a:ext uri="{FF2B5EF4-FFF2-40B4-BE49-F238E27FC236}">
                <a16:creationId xmlns="" xmlns:a16="http://schemas.microsoft.com/office/drawing/2014/main" id="{E3BF76F6-B7EC-BE25-A51B-6AD413F974F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46711" y="1227066"/>
            <a:ext cx="4913856" cy="4996182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38039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41326AC-48FA-58B0-FEB9-449A14A1C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EA0D47-3FA6-4B7B-3740-929DBEE55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krobat Bold" panose="00000800000000000000" charset="-52"/>
              </a:rPr>
              <a:t>РЕЗУЛЬТАТЫ  </a:t>
            </a:r>
            <a:r>
              <a:rPr lang="ru-RU" sz="2400" b="1" dirty="0" smtClean="0">
                <a:solidFill>
                  <a:schemeClr val="tx1"/>
                </a:solidFill>
                <a:latin typeface="Akrobat Bold" panose="00000800000000000000" charset="-52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Akrobat Bold" panose="00000800000000000000" charset="-52"/>
              </a:rPr>
            </a:br>
            <a:r>
              <a:rPr lang="ru-RU" sz="2400" b="1" dirty="0" smtClean="0">
                <a:solidFill>
                  <a:schemeClr val="tx1"/>
                </a:solidFill>
                <a:latin typeface="Akrobat Bold" panose="00000800000000000000" charset="-52"/>
              </a:rPr>
              <a:t>ПРОФЕССИОНАЛЬНОЙ </a:t>
            </a:r>
            <a:r>
              <a:rPr lang="ru-RU" sz="2400" b="1" dirty="0">
                <a:solidFill>
                  <a:schemeClr val="tx1"/>
                </a:solidFill>
                <a:latin typeface="Akrobat Bold" panose="00000800000000000000" charset="-52"/>
              </a:rPr>
              <a:t>ДЕЯТЕЛЬНОСТИ </a:t>
            </a:r>
          </a:p>
        </p:txBody>
      </p:sp>
      <p:grpSp>
        <p:nvGrpSpPr>
          <p:cNvPr id="24" name="그룹 25">
            <a:extLst>
              <a:ext uri="{FF2B5EF4-FFF2-40B4-BE49-F238E27FC236}">
                <a16:creationId xmlns="" xmlns:a16="http://schemas.microsoft.com/office/drawing/2014/main" id="{E431B11D-8F1D-3274-D1DA-131D18F42FAF}"/>
              </a:ext>
            </a:extLst>
          </p:cNvPr>
          <p:cNvGrpSpPr/>
          <p:nvPr/>
        </p:nvGrpSpPr>
        <p:grpSpPr>
          <a:xfrm>
            <a:off x="5840519" y="2910342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25" name="자유형: 도형 28">
              <a:extLst>
                <a:ext uri="{FF2B5EF4-FFF2-40B4-BE49-F238E27FC236}">
                  <a16:creationId xmlns="" xmlns:a16="http://schemas.microsoft.com/office/drawing/2014/main" id="{4126C89C-8AD6-76C1-03FD-7173C522BC89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6" name="자유형: 도형 29">
              <a:extLst>
                <a:ext uri="{FF2B5EF4-FFF2-40B4-BE49-F238E27FC236}">
                  <a16:creationId xmlns="" xmlns:a16="http://schemas.microsoft.com/office/drawing/2014/main" id="{5F50EB74-1E67-8E54-1BFA-77CB297BFB0D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7" name="자유형: 도형 30">
              <a:extLst>
                <a:ext uri="{FF2B5EF4-FFF2-40B4-BE49-F238E27FC236}">
                  <a16:creationId xmlns="" xmlns:a16="http://schemas.microsoft.com/office/drawing/2014/main" id="{9FA2840C-6EC2-617D-CC2A-297D52C010E6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8" name="자유형: 도형 31">
              <a:extLst>
                <a:ext uri="{FF2B5EF4-FFF2-40B4-BE49-F238E27FC236}">
                  <a16:creationId xmlns="" xmlns:a16="http://schemas.microsoft.com/office/drawing/2014/main" id="{115EB7ED-CE15-3BD7-2716-DB9E22262B33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0" name="그룹 34">
            <a:extLst>
              <a:ext uri="{FF2B5EF4-FFF2-40B4-BE49-F238E27FC236}">
                <a16:creationId xmlns="" xmlns:a16="http://schemas.microsoft.com/office/drawing/2014/main" id="{7F39B6B8-6641-8F80-EA7C-C8545F5531C3}"/>
              </a:ext>
            </a:extLst>
          </p:cNvPr>
          <p:cNvGrpSpPr/>
          <p:nvPr/>
        </p:nvGrpSpPr>
        <p:grpSpPr>
          <a:xfrm>
            <a:off x="2750783" y="2904998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31" name="자유형: 도형 35">
              <a:extLst>
                <a:ext uri="{FF2B5EF4-FFF2-40B4-BE49-F238E27FC236}">
                  <a16:creationId xmlns="" xmlns:a16="http://schemas.microsoft.com/office/drawing/2014/main" id="{BB8AAC08-B79F-F9F8-5E93-0F33E62473E5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2" name="자유형: 도형 36">
              <a:extLst>
                <a:ext uri="{FF2B5EF4-FFF2-40B4-BE49-F238E27FC236}">
                  <a16:creationId xmlns="" xmlns:a16="http://schemas.microsoft.com/office/drawing/2014/main" id="{5B189E73-D9D2-2660-C5DB-8C6B66360EEF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4" name="그룹 39">
            <a:extLst>
              <a:ext uri="{FF2B5EF4-FFF2-40B4-BE49-F238E27FC236}">
                <a16:creationId xmlns="" xmlns:a16="http://schemas.microsoft.com/office/drawing/2014/main" id="{FF6AC4F2-05AC-B4B5-EBA1-9FB49D67741F}"/>
              </a:ext>
            </a:extLst>
          </p:cNvPr>
          <p:cNvGrpSpPr/>
          <p:nvPr/>
        </p:nvGrpSpPr>
        <p:grpSpPr>
          <a:xfrm>
            <a:off x="8962426" y="2907201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5" name="자유형: 도형 40">
              <a:extLst>
                <a:ext uri="{FF2B5EF4-FFF2-40B4-BE49-F238E27FC236}">
                  <a16:creationId xmlns="" xmlns:a16="http://schemas.microsoft.com/office/drawing/2014/main" id="{DE315DA7-2EAE-A7EE-2631-8089F9FEEE8D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6" name="자유형: 도형 41">
              <a:extLst>
                <a:ext uri="{FF2B5EF4-FFF2-40B4-BE49-F238E27FC236}">
                  <a16:creationId xmlns="" xmlns:a16="http://schemas.microsoft.com/office/drawing/2014/main" id="{BAA1926B-DCDE-6FC4-F93A-CD6C634423BC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7" name="자유형: 도형 42">
              <a:extLst>
                <a:ext uri="{FF2B5EF4-FFF2-40B4-BE49-F238E27FC236}">
                  <a16:creationId xmlns="" xmlns:a16="http://schemas.microsoft.com/office/drawing/2014/main" id="{6688D363-32D5-9BD7-0099-E664B93B2722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8" name="자유형: 도형 43">
              <a:extLst>
                <a:ext uri="{FF2B5EF4-FFF2-40B4-BE49-F238E27FC236}">
                  <a16:creationId xmlns="" xmlns:a16="http://schemas.microsoft.com/office/drawing/2014/main" id="{72C96469-9EF5-D823-AB86-6A6E1D225201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9" name="자유형: 도형 44">
              <a:extLst>
                <a:ext uri="{FF2B5EF4-FFF2-40B4-BE49-F238E27FC236}">
                  <a16:creationId xmlns="" xmlns:a16="http://schemas.microsoft.com/office/drawing/2014/main" id="{BE5F6268-C06E-73A7-A11B-2458DB51FDE3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F9935C7F-9329-C8F5-5557-75530C4556EB}"/>
              </a:ext>
            </a:extLst>
          </p:cNvPr>
          <p:cNvSpPr txBox="1">
            <a:spLocks/>
          </p:cNvSpPr>
          <p:nvPr/>
        </p:nvSpPr>
        <p:spPr>
          <a:xfrm>
            <a:off x="581461" y="1144225"/>
            <a:ext cx="11294090" cy="52599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kern="1200" cap="all" baseline="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dirty="0">
                <a:solidFill>
                  <a:srgbClr val="C00000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Особенности оформления сведений об участии в учебно-методической работе</a:t>
            </a:r>
          </a:p>
        </p:txBody>
      </p:sp>
      <p:sp>
        <p:nvSpPr>
          <p:cNvPr id="4" name="object 5">
            <a:extLst>
              <a:ext uri="{FF2B5EF4-FFF2-40B4-BE49-F238E27FC236}">
                <a16:creationId xmlns="" xmlns:a16="http://schemas.microsoft.com/office/drawing/2014/main" id="{7F26059A-F95B-C8F1-19DF-D494C37657C2}"/>
              </a:ext>
            </a:extLst>
          </p:cNvPr>
          <p:cNvSpPr txBox="1"/>
          <p:nvPr/>
        </p:nvSpPr>
        <p:spPr>
          <a:xfrm>
            <a:off x="581461" y="1758830"/>
            <a:ext cx="11294090" cy="49064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69010" algn="just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spc="-4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сведения</a:t>
            </a:r>
            <a:r>
              <a:rPr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вносятся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только</a:t>
            </a:r>
            <a:r>
              <a:rPr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те</a:t>
            </a:r>
            <a:r>
              <a:rPr spc="-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мероприятия,</a:t>
            </a:r>
            <a:r>
              <a:rPr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которые</a:t>
            </a:r>
            <a:r>
              <a:rPr spc="-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осуществлялись</a:t>
            </a:r>
            <a:r>
              <a:rPr spc="-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педагогическим</a:t>
            </a:r>
            <a:r>
              <a:rPr spc="-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работником</a:t>
            </a:r>
            <a:r>
              <a:rPr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 </a:t>
            </a:r>
            <a:r>
              <a:rPr b="1" spc="-434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взаимодействии</a:t>
            </a:r>
            <a:r>
              <a:rPr b="1" spc="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РМК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(ГМК),</a:t>
            </a:r>
            <a:r>
              <a:rPr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кафедрами, Центрами,</a:t>
            </a:r>
            <a:r>
              <a:rPr spc="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учреждениями</a:t>
            </a:r>
            <a:r>
              <a:rPr lang="ru-RU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5080" algn="just">
              <a:lnSpc>
                <a:spcPct val="100000"/>
              </a:lnSpc>
            </a:pP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Все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указанные</a:t>
            </a:r>
            <a:r>
              <a:rPr spc="-6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сведениях</a:t>
            </a:r>
            <a:r>
              <a:rPr spc="-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факты</a:t>
            </a:r>
            <a:r>
              <a:rPr spc="-4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должны</a:t>
            </a:r>
            <a:r>
              <a:rPr spc="-3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найти </a:t>
            </a:r>
            <a:r>
              <a:rPr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подтверждение</a:t>
            </a:r>
            <a:r>
              <a:rPr b="1"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представленных</a:t>
            </a:r>
            <a:r>
              <a:rPr spc="-4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материалах</a:t>
            </a:r>
            <a:r>
              <a:rPr spc="37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(копии</a:t>
            </a:r>
            <a:r>
              <a:rPr spc="-3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грамот, </a:t>
            </a:r>
            <a:r>
              <a:rPr spc="-434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приказов,</a:t>
            </a:r>
            <a:r>
              <a:rPr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ссылки</a:t>
            </a:r>
            <a:r>
              <a:rPr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интернет-сайты</a:t>
            </a:r>
            <a:r>
              <a:rPr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др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.)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>
              <a:lnSpc>
                <a:spcPct val="100000"/>
              </a:lnSpc>
              <a:spcBef>
                <a:spcPts val="5"/>
              </a:spcBef>
            </a:pP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400050" algn="just">
              <a:lnSpc>
                <a:spcPts val="2140"/>
              </a:lnSpc>
            </a:pPr>
            <a:r>
              <a:rPr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Ответственность</a:t>
            </a:r>
            <a:r>
              <a:rPr b="1" spc="6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</a:t>
            </a:r>
            <a:r>
              <a:rPr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объективность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и</a:t>
            </a:r>
            <a:r>
              <a:rPr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достоверность представленной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сведениях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информации</a:t>
            </a:r>
            <a:r>
              <a:rPr spc="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несут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лица, </a:t>
            </a:r>
            <a:r>
              <a:rPr spc="-434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подписывающие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сведения</a:t>
            </a:r>
            <a:r>
              <a:rPr lang="ru-RU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pPr marL="12700" marR="400050" algn="just">
              <a:lnSpc>
                <a:spcPts val="2140"/>
              </a:lnSpc>
            </a:pPr>
            <a:endParaRPr lang="ru-RU" spc="-5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400050" algn="just">
              <a:lnSpc>
                <a:spcPts val="2140"/>
              </a:lnSpc>
            </a:pPr>
            <a:r>
              <a:rPr lang="ru-RU" b="1" i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Обращаем ваше внимание:</a:t>
            </a:r>
          </a:p>
          <a:p>
            <a:pPr marL="12700" marR="400050" algn="just">
              <a:lnSpc>
                <a:spcPts val="2140"/>
              </a:lnSpc>
            </a:pP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Не следует 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сведениях муниципального и регионального уровней фиксировать результаты профессиональной деятельности  в ОО;</a:t>
            </a:r>
          </a:p>
          <a:p>
            <a:pPr marL="12700" marR="400050" algn="just">
              <a:lnSpc>
                <a:spcPts val="2140"/>
              </a:lnSpc>
            </a:pPr>
            <a:endParaRPr lang="ru-RU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400050" algn="just">
              <a:lnSpc>
                <a:spcPts val="2140"/>
              </a:lnSpc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Заведующие РМК	(ГМК), методисты, заведующие кафедрами, Центрами подписывают 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только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информацию, подтверждающую 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непосредственное сотрудничество с ними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;</a:t>
            </a:r>
          </a:p>
          <a:p>
            <a:pPr marL="12700" marR="400050" algn="just">
              <a:lnSpc>
                <a:spcPts val="2140"/>
              </a:lnSpc>
            </a:pPr>
            <a:endParaRPr lang="ru-RU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400050" algn="just">
              <a:lnSpc>
                <a:spcPts val="2140"/>
              </a:lnSpc>
            </a:pP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Не следует перегружать 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аттестационные материалы 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отзывами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о сотрудничестве педагогического  работника с различными организациями.</a:t>
            </a:r>
          </a:p>
        </p:txBody>
      </p:sp>
    </p:spTree>
    <p:extLst>
      <p:ext uri="{BB962C8B-B14F-4D97-AF65-F5344CB8AC3E}">
        <p14:creationId xmlns:p14="http://schemas.microsoft.com/office/powerpoint/2010/main" val="356848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E019959-E0C1-F357-F0DF-1F113E85A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5">
            <a:extLst>
              <a:ext uri="{FF2B5EF4-FFF2-40B4-BE49-F238E27FC236}">
                <a16:creationId xmlns="" xmlns:a16="http://schemas.microsoft.com/office/drawing/2014/main" id="{4051D51F-6AB4-959D-CA9E-FC4BBE3E25FE}"/>
              </a:ext>
            </a:extLst>
          </p:cNvPr>
          <p:cNvGrpSpPr/>
          <p:nvPr/>
        </p:nvGrpSpPr>
        <p:grpSpPr>
          <a:xfrm>
            <a:off x="5840519" y="2910342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25" name="자유형: 도형 28">
              <a:extLst>
                <a:ext uri="{FF2B5EF4-FFF2-40B4-BE49-F238E27FC236}">
                  <a16:creationId xmlns="" xmlns:a16="http://schemas.microsoft.com/office/drawing/2014/main" id="{8E48CEDE-2E8D-C569-F439-8C1654A4EE33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6" name="자유형: 도형 29">
              <a:extLst>
                <a:ext uri="{FF2B5EF4-FFF2-40B4-BE49-F238E27FC236}">
                  <a16:creationId xmlns="" xmlns:a16="http://schemas.microsoft.com/office/drawing/2014/main" id="{E3315B73-EF1D-8064-8EBD-30D5B1755618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7" name="자유형: 도형 30">
              <a:extLst>
                <a:ext uri="{FF2B5EF4-FFF2-40B4-BE49-F238E27FC236}">
                  <a16:creationId xmlns="" xmlns:a16="http://schemas.microsoft.com/office/drawing/2014/main" id="{C96CF559-D15A-E9D3-38E0-A7EBD1467CF5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8" name="자유형: 도형 31">
              <a:extLst>
                <a:ext uri="{FF2B5EF4-FFF2-40B4-BE49-F238E27FC236}">
                  <a16:creationId xmlns="" xmlns:a16="http://schemas.microsoft.com/office/drawing/2014/main" id="{9E05AC97-10C7-4A90-4D1B-B73186FA1880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0" name="그룹 34">
            <a:extLst>
              <a:ext uri="{FF2B5EF4-FFF2-40B4-BE49-F238E27FC236}">
                <a16:creationId xmlns="" xmlns:a16="http://schemas.microsoft.com/office/drawing/2014/main" id="{C80EFBE5-FBB9-B232-749A-1966EC95520B}"/>
              </a:ext>
            </a:extLst>
          </p:cNvPr>
          <p:cNvGrpSpPr/>
          <p:nvPr/>
        </p:nvGrpSpPr>
        <p:grpSpPr>
          <a:xfrm>
            <a:off x="2750783" y="2904998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31" name="자유형: 도형 35">
              <a:extLst>
                <a:ext uri="{FF2B5EF4-FFF2-40B4-BE49-F238E27FC236}">
                  <a16:creationId xmlns="" xmlns:a16="http://schemas.microsoft.com/office/drawing/2014/main" id="{6F7F0901-FB0D-B303-E7C4-1F4DFBFA3A4B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2" name="자유형: 도형 36">
              <a:extLst>
                <a:ext uri="{FF2B5EF4-FFF2-40B4-BE49-F238E27FC236}">
                  <a16:creationId xmlns="" xmlns:a16="http://schemas.microsoft.com/office/drawing/2014/main" id="{FE7CF8F1-8DE9-04B5-E637-4DC42530F83A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4" name="그룹 39">
            <a:extLst>
              <a:ext uri="{FF2B5EF4-FFF2-40B4-BE49-F238E27FC236}">
                <a16:creationId xmlns="" xmlns:a16="http://schemas.microsoft.com/office/drawing/2014/main" id="{0E26C516-44D8-857F-2E2C-0424FC631BA8}"/>
              </a:ext>
            </a:extLst>
          </p:cNvPr>
          <p:cNvGrpSpPr/>
          <p:nvPr/>
        </p:nvGrpSpPr>
        <p:grpSpPr>
          <a:xfrm>
            <a:off x="8962426" y="2907201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5" name="자유형: 도형 40">
              <a:extLst>
                <a:ext uri="{FF2B5EF4-FFF2-40B4-BE49-F238E27FC236}">
                  <a16:creationId xmlns="" xmlns:a16="http://schemas.microsoft.com/office/drawing/2014/main" id="{F0EDBE34-1545-98AC-1E0D-75A8C7EFC02D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6" name="자유형: 도형 41">
              <a:extLst>
                <a:ext uri="{FF2B5EF4-FFF2-40B4-BE49-F238E27FC236}">
                  <a16:creationId xmlns="" xmlns:a16="http://schemas.microsoft.com/office/drawing/2014/main" id="{CEDD1B3C-F70B-9AB5-9787-767612ADAB31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7" name="자유형: 도형 42">
              <a:extLst>
                <a:ext uri="{FF2B5EF4-FFF2-40B4-BE49-F238E27FC236}">
                  <a16:creationId xmlns="" xmlns:a16="http://schemas.microsoft.com/office/drawing/2014/main" id="{5D26B177-D416-24DB-A72E-1913A56F2A59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8" name="자유형: 도형 43">
              <a:extLst>
                <a:ext uri="{FF2B5EF4-FFF2-40B4-BE49-F238E27FC236}">
                  <a16:creationId xmlns="" xmlns:a16="http://schemas.microsoft.com/office/drawing/2014/main" id="{94C87277-1908-F3FF-5EEC-7AD70B21F0B0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9" name="자유형: 도형 44">
              <a:extLst>
                <a:ext uri="{FF2B5EF4-FFF2-40B4-BE49-F238E27FC236}">
                  <a16:creationId xmlns="" xmlns:a16="http://schemas.microsoft.com/office/drawing/2014/main" id="{53A45157-6F18-AAA2-FACF-3FDEAF54262C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sp>
        <p:nvSpPr>
          <p:cNvPr id="3" name="Title 3">
            <a:extLst>
              <a:ext uri="{FF2B5EF4-FFF2-40B4-BE49-F238E27FC236}">
                <a16:creationId xmlns="" xmlns:a16="http://schemas.microsoft.com/office/drawing/2014/main" id="{6D5E414A-4269-B2B6-8A58-954499E62691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2230438" y="287338"/>
            <a:ext cx="54340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2800" b="1" dirty="0">
                <a:latin typeface="Akrobat Bold" panose="00000800000000000000" charset="-52"/>
              </a:rPr>
              <a:t>ЕСЛИ ОСТАЛИСЬ ВОПРОСЫ…</a:t>
            </a:r>
            <a:endParaRPr lang="en-US" altLang="ru-RU" sz="2800" b="1" dirty="0">
              <a:latin typeface="Akrobat Bold" panose="00000800000000000000" charset="-52"/>
            </a:endParaRPr>
          </a:p>
        </p:txBody>
      </p:sp>
      <p:sp>
        <p:nvSpPr>
          <p:cNvPr id="4" name="object 16">
            <a:extLst>
              <a:ext uri="{FF2B5EF4-FFF2-40B4-BE49-F238E27FC236}">
                <a16:creationId xmlns="" xmlns:a16="http://schemas.microsoft.com/office/drawing/2014/main" id="{89A1C7CC-D9E9-ED4E-9DF5-BEB913086DD6}"/>
              </a:ext>
            </a:extLst>
          </p:cNvPr>
          <p:cNvSpPr txBox="1"/>
          <p:nvPr/>
        </p:nvSpPr>
        <p:spPr>
          <a:xfrm>
            <a:off x="5758812" y="1626040"/>
            <a:ext cx="6022663" cy="42056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240" marR="5080">
              <a:lnSpc>
                <a:spcPct val="100000"/>
              </a:lnSpc>
              <a:spcBef>
                <a:spcPts val="95"/>
              </a:spcBef>
            </a:pP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</a:t>
            </a:r>
            <a:r>
              <a:rPr sz="2400" b="1" spc="-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</a:t>
            </a:r>
            <a:r>
              <a:rPr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sz="2400" b="1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ю</a:t>
            </a:r>
            <a:r>
              <a:rPr sz="2400" b="1" spc="15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z="2400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нф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z="2400" b="1" spc="-3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</a:t>
            </a:r>
            <a:r>
              <a:rPr sz="2400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ацию</a:t>
            </a:r>
            <a:r>
              <a:rPr sz="2400" b="1" spc="-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</a:t>
            </a:r>
            <a:r>
              <a:rPr sz="2400" b="1" spc="-1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7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sz="2400" b="1" spc="-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тт</a:t>
            </a:r>
            <a:r>
              <a:rPr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</a:t>
            </a:r>
            <a:r>
              <a:rPr sz="2400" b="1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та</a:t>
            </a:r>
            <a:r>
              <a:rPr sz="2400" b="1" spc="-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ц</a:t>
            </a:r>
            <a:r>
              <a:rPr sz="2400" b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 </a:t>
            </a:r>
            <a:r>
              <a:rPr sz="2400" b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педагогических</a:t>
            </a:r>
            <a:r>
              <a:rPr sz="2400" b="1" spc="-3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работников</a:t>
            </a:r>
            <a:r>
              <a:rPr sz="2400" b="1" spc="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можно 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получить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5240">
              <a:lnSpc>
                <a:spcPct val="100000"/>
              </a:lnSpc>
              <a:spcBef>
                <a:spcPts val="5"/>
              </a:spcBef>
            </a:pP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</a:t>
            </a:r>
            <a:r>
              <a:rPr sz="2400" b="1" spc="-5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сайте</a:t>
            </a:r>
            <a:r>
              <a:rPr sz="2400" b="1" spc="-5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ОГБУ</a:t>
            </a:r>
            <a:r>
              <a:rPr sz="2400" b="1" spc="-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ДПО</a:t>
            </a:r>
            <a:r>
              <a:rPr sz="2400" b="1" spc="-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КИРО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16205">
              <a:lnSpc>
                <a:spcPct val="100000"/>
              </a:lnSpc>
              <a:spcBef>
                <a:spcPts val="600"/>
              </a:spcBef>
            </a:pPr>
            <a:r>
              <a:rPr sz="2400" b="1" u="heavy" spc="-40" dirty="0"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/>
              </a:rPr>
              <a:t>www.apr.kiro46.ru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5240">
              <a:lnSpc>
                <a:spcPct val="100000"/>
              </a:lnSpc>
              <a:spcBef>
                <a:spcPts val="1955"/>
              </a:spcBef>
            </a:pPr>
            <a:r>
              <a:rPr sz="2400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Контактная</a:t>
            </a:r>
            <a:r>
              <a:rPr sz="2400" b="1" spc="-1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информация: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9560" indent="-277495">
              <a:lnSpc>
                <a:spcPct val="100000"/>
              </a:lnSpc>
              <a:spcBef>
                <a:spcPts val="600"/>
              </a:spcBef>
              <a:buClr>
                <a:srgbClr val="AC0000"/>
              </a:buClr>
              <a:buFont typeface="Microsoft Sans Serif"/>
              <a:buChar char="•"/>
              <a:tabLst>
                <a:tab pos="289560" algn="l"/>
                <a:tab pos="290195" algn="l"/>
              </a:tabLst>
            </a:pP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электронная</a:t>
            </a:r>
            <a:r>
              <a:rPr sz="2400" b="1" spc="-1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почта:</a:t>
            </a:r>
            <a:r>
              <a:rPr sz="2400" b="1" spc="-10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u="heavy" spc="-20" dirty="0"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3"/>
              </a:rPr>
              <a:t>center.apr@kiro46.ru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9560" indent="-277495">
              <a:lnSpc>
                <a:spcPct val="100000"/>
              </a:lnSpc>
              <a:spcBef>
                <a:spcPts val="700"/>
              </a:spcBef>
              <a:buClr>
                <a:srgbClr val="AC0000"/>
              </a:buClr>
              <a:buFont typeface="Microsoft Sans Serif"/>
              <a:buChar char="•"/>
              <a:tabLst>
                <a:tab pos="289560" algn="l"/>
                <a:tab pos="290195" algn="l"/>
              </a:tabLst>
            </a:pP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тел.</a:t>
            </a:r>
            <a:r>
              <a:rPr sz="2400" b="1" spc="-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spc="-65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+7</a:t>
            </a:r>
            <a:r>
              <a:rPr sz="2400" b="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-920-710-20-10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5FDA03DD-BB12-E417-FC42-FEA6A2BC9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47" y="1893460"/>
            <a:ext cx="3398520" cy="339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8681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CE47046-7914-EC5F-6461-5A7984D4D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2F266F-D55A-5A93-55F6-DEAAA394C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РЕКОМЕНДАЦИИ ПО ЗАПОЛНЕНИЮ ДОКУМЕНТОВ</a:t>
            </a:r>
            <a:endParaRPr lang="ru-RU" sz="2800" b="1" dirty="0">
              <a:solidFill>
                <a:schemeClr val="tx1"/>
              </a:solidFill>
              <a:latin typeface="Akrobat Bold" panose="00000800000000000000" charset="-52"/>
            </a:endParaRPr>
          </a:p>
        </p:txBody>
      </p:sp>
      <p:grpSp>
        <p:nvGrpSpPr>
          <p:cNvPr id="24" name="그룹 25">
            <a:extLst>
              <a:ext uri="{FF2B5EF4-FFF2-40B4-BE49-F238E27FC236}">
                <a16:creationId xmlns="" xmlns:a16="http://schemas.microsoft.com/office/drawing/2014/main" id="{6FA6EC30-19B2-7813-7B84-1924BEA7D810}"/>
              </a:ext>
            </a:extLst>
          </p:cNvPr>
          <p:cNvGrpSpPr/>
          <p:nvPr/>
        </p:nvGrpSpPr>
        <p:grpSpPr>
          <a:xfrm>
            <a:off x="5840519" y="2910342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25" name="자유형: 도형 28">
              <a:extLst>
                <a:ext uri="{FF2B5EF4-FFF2-40B4-BE49-F238E27FC236}">
                  <a16:creationId xmlns="" xmlns:a16="http://schemas.microsoft.com/office/drawing/2014/main" id="{7BC9AADF-C991-6A54-1C29-24D2FBF78A4A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6" name="자유형: 도형 29">
              <a:extLst>
                <a:ext uri="{FF2B5EF4-FFF2-40B4-BE49-F238E27FC236}">
                  <a16:creationId xmlns="" xmlns:a16="http://schemas.microsoft.com/office/drawing/2014/main" id="{BA4B9BDB-588A-DFAB-62D1-1FA244B7D9CA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7" name="자유형: 도형 30">
              <a:extLst>
                <a:ext uri="{FF2B5EF4-FFF2-40B4-BE49-F238E27FC236}">
                  <a16:creationId xmlns="" xmlns:a16="http://schemas.microsoft.com/office/drawing/2014/main" id="{267907E2-0311-28DF-34AD-2E205E25DCDA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8" name="자유형: 도형 31">
              <a:extLst>
                <a:ext uri="{FF2B5EF4-FFF2-40B4-BE49-F238E27FC236}">
                  <a16:creationId xmlns="" xmlns:a16="http://schemas.microsoft.com/office/drawing/2014/main" id="{0FB26AC8-91FD-3153-BD5D-B57780C54178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0" name="그룹 34">
            <a:extLst>
              <a:ext uri="{FF2B5EF4-FFF2-40B4-BE49-F238E27FC236}">
                <a16:creationId xmlns="" xmlns:a16="http://schemas.microsoft.com/office/drawing/2014/main" id="{33C2DB67-84F3-CF19-C00C-0FD1C6E9F7F6}"/>
              </a:ext>
            </a:extLst>
          </p:cNvPr>
          <p:cNvGrpSpPr/>
          <p:nvPr/>
        </p:nvGrpSpPr>
        <p:grpSpPr>
          <a:xfrm>
            <a:off x="2750783" y="2904998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31" name="자유형: 도형 35">
              <a:extLst>
                <a:ext uri="{FF2B5EF4-FFF2-40B4-BE49-F238E27FC236}">
                  <a16:creationId xmlns="" xmlns:a16="http://schemas.microsoft.com/office/drawing/2014/main" id="{1C02A748-D6EB-2BF0-BB68-889AD4887A12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2" name="자유형: 도형 36">
              <a:extLst>
                <a:ext uri="{FF2B5EF4-FFF2-40B4-BE49-F238E27FC236}">
                  <a16:creationId xmlns="" xmlns:a16="http://schemas.microsoft.com/office/drawing/2014/main" id="{BED1A5BE-A21D-D205-3EF6-B8E0EC0720ED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4" name="그룹 39">
            <a:extLst>
              <a:ext uri="{FF2B5EF4-FFF2-40B4-BE49-F238E27FC236}">
                <a16:creationId xmlns="" xmlns:a16="http://schemas.microsoft.com/office/drawing/2014/main" id="{D6421E51-0146-A825-F031-5ED94960F6B8}"/>
              </a:ext>
            </a:extLst>
          </p:cNvPr>
          <p:cNvGrpSpPr/>
          <p:nvPr/>
        </p:nvGrpSpPr>
        <p:grpSpPr>
          <a:xfrm>
            <a:off x="8962426" y="2907201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5" name="자유형: 도형 40">
              <a:extLst>
                <a:ext uri="{FF2B5EF4-FFF2-40B4-BE49-F238E27FC236}">
                  <a16:creationId xmlns="" xmlns:a16="http://schemas.microsoft.com/office/drawing/2014/main" id="{C4AC83C2-6D0A-70C8-DBDB-7A043CFD42B9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6" name="자유형: 도형 41">
              <a:extLst>
                <a:ext uri="{FF2B5EF4-FFF2-40B4-BE49-F238E27FC236}">
                  <a16:creationId xmlns="" xmlns:a16="http://schemas.microsoft.com/office/drawing/2014/main" id="{E7CAF6BF-B03E-D1D8-3BCE-58F1E290BB84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7" name="자유형: 도형 42">
              <a:extLst>
                <a:ext uri="{FF2B5EF4-FFF2-40B4-BE49-F238E27FC236}">
                  <a16:creationId xmlns="" xmlns:a16="http://schemas.microsoft.com/office/drawing/2014/main" id="{EDF19DCF-7DD2-B056-7B7D-15D273E579B5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8" name="자유형: 도형 43">
              <a:extLst>
                <a:ext uri="{FF2B5EF4-FFF2-40B4-BE49-F238E27FC236}">
                  <a16:creationId xmlns="" xmlns:a16="http://schemas.microsoft.com/office/drawing/2014/main" id="{1A1E5DB1-543F-2C4C-6300-9E43FC0D7985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9" name="자유형: 도형 44">
              <a:extLst>
                <a:ext uri="{FF2B5EF4-FFF2-40B4-BE49-F238E27FC236}">
                  <a16:creationId xmlns="" xmlns:a16="http://schemas.microsoft.com/office/drawing/2014/main" id="{73AFD49E-9FCF-64C8-19F0-81055A3DD5B5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5F8A4D60-5ABF-D689-D294-739AC9FE257A}"/>
              </a:ext>
            </a:extLst>
          </p:cNvPr>
          <p:cNvSpPr/>
          <p:nvPr/>
        </p:nvSpPr>
        <p:spPr>
          <a:xfrm>
            <a:off x="371371" y="3182788"/>
            <a:ext cx="2667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6205">
              <a:lnSpc>
                <a:spcPct val="100000"/>
              </a:lnSpc>
              <a:spcBef>
                <a:spcPts val="600"/>
              </a:spcBef>
            </a:pPr>
            <a:r>
              <a:rPr lang="ru-RU" sz="2000" b="1" u="heavy" spc="-40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Times New Roman"/>
                <a:cs typeface="Times New Roman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www.apr.kiro46.ru</a:t>
            </a:r>
            <a:endParaRPr lang="ru-RU" sz="200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978" y="1219220"/>
            <a:ext cx="8136587" cy="509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592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BC60AFF-80D7-4CFF-D1F7-21EDBB1B8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6557D9-7531-7408-E26F-DB7CD2805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СТРУКТУРА АТТЕСТАЦИОННЫХ МАТЕРИАЛОВ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(первая </a:t>
            </a:r>
            <a:r>
              <a:rPr lang="ru-RU" sz="2400" b="1" dirty="0">
                <a:solidFill>
                  <a:schemeClr val="tx1"/>
                </a:solidFill>
              </a:rPr>
              <a:t>, высшая)</a:t>
            </a:r>
            <a:endParaRPr lang="ru-RU" sz="2400" b="1" dirty="0">
              <a:solidFill>
                <a:schemeClr val="tx1"/>
              </a:solidFill>
              <a:latin typeface="Akrobat Bold" panose="00000800000000000000" charset="-52"/>
            </a:endParaRPr>
          </a:p>
        </p:txBody>
      </p:sp>
      <p:grpSp>
        <p:nvGrpSpPr>
          <p:cNvPr id="24" name="그룹 25">
            <a:extLst>
              <a:ext uri="{FF2B5EF4-FFF2-40B4-BE49-F238E27FC236}">
                <a16:creationId xmlns="" xmlns:a16="http://schemas.microsoft.com/office/drawing/2014/main" id="{4AFA86CF-3A5D-FEAF-B61B-FCFAE890C479}"/>
              </a:ext>
            </a:extLst>
          </p:cNvPr>
          <p:cNvGrpSpPr/>
          <p:nvPr/>
        </p:nvGrpSpPr>
        <p:grpSpPr>
          <a:xfrm>
            <a:off x="5840519" y="2910342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25" name="자유형: 도형 28">
              <a:extLst>
                <a:ext uri="{FF2B5EF4-FFF2-40B4-BE49-F238E27FC236}">
                  <a16:creationId xmlns="" xmlns:a16="http://schemas.microsoft.com/office/drawing/2014/main" id="{05EBB59D-A5C4-2056-F69C-124F63E3FE1C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6" name="자유형: 도형 29">
              <a:extLst>
                <a:ext uri="{FF2B5EF4-FFF2-40B4-BE49-F238E27FC236}">
                  <a16:creationId xmlns="" xmlns:a16="http://schemas.microsoft.com/office/drawing/2014/main" id="{C7ADF023-4349-3C49-95CA-62CA22044679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7" name="자유형: 도형 30">
              <a:extLst>
                <a:ext uri="{FF2B5EF4-FFF2-40B4-BE49-F238E27FC236}">
                  <a16:creationId xmlns="" xmlns:a16="http://schemas.microsoft.com/office/drawing/2014/main" id="{0FAE356B-3C3F-A01A-4073-89093AC9D1F3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8" name="자유형: 도형 31">
              <a:extLst>
                <a:ext uri="{FF2B5EF4-FFF2-40B4-BE49-F238E27FC236}">
                  <a16:creationId xmlns="" xmlns:a16="http://schemas.microsoft.com/office/drawing/2014/main" id="{C5EE0CF3-8E48-CFC3-CC40-68F386B79FD0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0" name="그룹 34">
            <a:extLst>
              <a:ext uri="{FF2B5EF4-FFF2-40B4-BE49-F238E27FC236}">
                <a16:creationId xmlns="" xmlns:a16="http://schemas.microsoft.com/office/drawing/2014/main" id="{F9810041-87BC-A016-1C68-5FE05D521022}"/>
              </a:ext>
            </a:extLst>
          </p:cNvPr>
          <p:cNvGrpSpPr/>
          <p:nvPr/>
        </p:nvGrpSpPr>
        <p:grpSpPr>
          <a:xfrm>
            <a:off x="2750783" y="2904998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31" name="자유형: 도형 35">
              <a:extLst>
                <a:ext uri="{FF2B5EF4-FFF2-40B4-BE49-F238E27FC236}">
                  <a16:creationId xmlns="" xmlns:a16="http://schemas.microsoft.com/office/drawing/2014/main" id="{5D88E2F7-1EED-B170-024E-AA00C2E44F47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2" name="자유형: 도형 36">
              <a:extLst>
                <a:ext uri="{FF2B5EF4-FFF2-40B4-BE49-F238E27FC236}">
                  <a16:creationId xmlns="" xmlns:a16="http://schemas.microsoft.com/office/drawing/2014/main" id="{8D0CD460-DC2D-E601-24B8-883C8D1808E3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4" name="그룹 39">
            <a:extLst>
              <a:ext uri="{FF2B5EF4-FFF2-40B4-BE49-F238E27FC236}">
                <a16:creationId xmlns="" xmlns:a16="http://schemas.microsoft.com/office/drawing/2014/main" id="{B568A20D-A038-F36D-91B5-A19952AC45E5}"/>
              </a:ext>
            </a:extLst>
          </p:cNvPr>
          <p:cNvGrpSpPr/>
          <p:nvPr/>
        </p:nvGrpSpPr>
        <p:grpSpPr>
          <a:xfrm>
            <a:off x="8962426" y="2907201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5" name="자유형: 도형 40">
              <a:extLst>
                <a:ext uri="{FF2B5EF4-FFF2-40B4-BE49-F238E27FC236}">
                  <a16:creationId xmlns="" xmlns:a16="http://schemas.microsoft.com/office/drawing/2014/main" id="{51AD18CC-AAE9-9F30-213D-B0A7A849FB56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6" name="자유형: 도형 41">
              <a:extLst>
                <a:ext uri="{FF2B5EF4-FFF2-40B4-BE49-F238E27FC236}">
                  <a16:creationId xmlns="" xmlns:a16="http://schemas.microsoft.com/office/drawing/2014/main" id="{6E55EE0B-DB4B-BF95-C79A-2A3DCF2CA24E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7" name="자유형: 도형 42">
              <a:extLst>
                <a:ext uri="{FF2B5EF4-FFF2-40B4-BE49-F238E27FC236}">
                  <a16:creationId xmlns="" xmlns:a16="http://schemas.microsoft.com/office/drawing/2014/main" id="{70BB065E-1993-3C31-67B4-E00EE4527503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8" name="자유형: 도형 43">
              <a:extLst>
                <a:ext uri="{FF2B5EF4-FFF2-40B4-BE49-F238E27FC236}">
                  <a16:creationId xmlns="" xmlns:a16="http://schemas.microsoft.com/office/drawing/2014/main" id="{BD0654AE-8C99-5B9A-FB23-36227BDCCB56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9" name="자유형: 도형 44">
              <a:extLst>
                <a:ext uri="{FF2B5EF4-FFF2-40B4-BE49-F238E27FC236}">
                  <a16:creationId xmlns="" xmlns:a16="http://schemas.microsoft.com/office/drawing/2014/main" id="{1C622762-7227-1ABC-8ED9-633607D4DE06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sp>
        <p:nvSpPr>
          <p:cNvPr id="4" name="object 14">
            <a:extLst>
              <a:ext uri="{FF2B5EF4-FFF2-40B4-BE49-F238E27FC236}">
                <a16:creationId xmlns="" xmlns:a16="http://schemas.microsoft.com/office/drawing/2014/main" id="{13DA8659-8ACC-DBE9-E1FC-D7EA07505EE4}"/>
              </a:ext>
            </a:extLst>
          </p:cNvPr>
          <p:cNvSpPr txBox="1"/>
          <p:nvPr/>
        </p:nvSpPr>
        <p:spPr>
          <a:xfrm>
            <a:off x="7575271" y="1774903"/>
            <a:ext cx="2896616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E-mail:</a:t>
            </a:r>
            <a:endParaRPr lang="ru-RU" sz="20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u="sng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ce</a:t>
            </a:r>
            <a:r>
              <a:rPr sz="2000" u="sng" spc="-10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n</a:t>
            </a:r>
            <a:r>
              <a:rPr sz="2000" u="sng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ter.a</a:t>
            </a:r>
            <a:r>
              <a:rPr sz="2000" u="sng" spc="-10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</a:t>
            </a:r>
            <a:r>
              <a:rPr sz="2000" u="sng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r</a:t>
            </a:r>
            <a:r>
              <a:rPr sz="2000" u="sng" spc="-15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@</a:t>
            </a:r>
            <a:r>
              <a:rPr sz="2000" u="sng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kir</a:t>
            </a:r>
            <a:r>
              <a:rPr sz="2000" u="sng" spc="-10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o</a:t>
            </a:r>
            <a:r>
              <a:rPr sz="2000" u="sng" spc="-20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4</a:t>
            </a:r>
            <a:r>
              <a:rPr sz="2000" u="sng" spc="-5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6.</a:t>
            </a:r>
            <a:r>
              <a:rPr sz="2000" u="sng" spc="-15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r</a:t>
            </a:r>
            <a:r>
              <a:rPr sz="2000" u="sng" dirty="0">
                <a:solidFill>
                  <a:srgbClr val="C00000"/>
                </a:solidFill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u</a:t>
            </a:r>
            <a:endParaRPr sz="2000" dirty="0">
              <a:solidFill>
                <a:srgbClr val="C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object 12">
            <a:extLst>
              <a:ext uri="{FF2B5EF4-FFF2-40B4-BE49-F238E27FC236}">
                <a16:creationId xmlns="" xmlns:a16="http://schemas.microsoft.com/office/drawing/2014/main" id="{D9CA11DA-2BAC-62AD-908B-25792D382BE9}"/>
              </a:ext>
            </a:extLst>
          </p:cNvPr>
          <p:cNvSpPr txBox="1"/>
          <p:nvPr/>
        </p:nvSpPr>
        <p:spPr>
          <a:xfrm>
            <a:off x="7007761" y="4013616"/>
            <a:ext cx="4335780" cy="141628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>
              <a:lnSpc>
                <a:spcPct val="103299"/>
              </a:lnSpc>
              <a:spcBef>
                <a:spcPts val="25"/>
              </a:spcBef>
            </a:pPr>
            <a:r>
              <a:rPr b="1"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Название архива: </a:t>
            </a:r>
            <a:r>
              <a:rPr b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«ФИО</a:t>
            </a:r>
            <a:r>
              <a:rPr lang="ru-RU" b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.Показатели результативности</a:t>
            </a:r>
            <a:r>
              <a:rPr b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.zip», </a:t>
            </a:r>
            <a:r>
              <a:rPr b="1" spc="-434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ru-RU" b="1" spc="-434" dirty="0">
              <a:solidFill>
                <a:srgbClr val="2D2D2D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5080">
              <a:lnSpc>
                <a:spcPct val="103299"/>
              </a:lnSpc>
              <a:spcBef>
                <a:spcPts val="25"/>
              </a:spcBef>
            </a:pPr>
            <a:endParaRPr lang="ru-RU" b="1" spc="-434" dirty="0">
              <a:solidFill>
                <a:srgbClr val="2D2D2D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5080">
              <a:lnSpc>
                <a:spcPct val="103299"/>
              </a:lnSpc>
              <a:spcBef>
                <a:spcPts val="25"/>
              </a:spcBef>
            </a:pPr>
            <a:r>
              <a:rPr b="1" spc="-20" dirty="0" err="1" smtClean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Например</a:t>
            </a:r>
            <a:r>
              <a:rPr lang="ru-RU" b="1" spc="-2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  <a:r>
              <a:rPr b="1" spc="-30" dirty="0" smtClean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«Петрова</a:t>
            </a:r>
            <a:r>
              <a:rPr b="1" spc="-8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О.И.</a:t>
            </a:r>
            <a:r>
              <a:rPr b="1" spc="-10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b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Показатели результативности</a:t>
            </a:r>
            <a:r>
              <a:rPr b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.zip»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11" y="1871522"/>
            <a:ext cx="5020787" cy="3137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3784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4CF92D6-2589-8DDE-1EA1-B335B3DA8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01BA76F-65B7-85B3-25E7-75AF32190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ИНФОРМАЦИОННАЯ КАРТА </a:t>
            </a:r>
            <a:endParaRPr lang="ru-RU" sz="3600" b="1" dirty="0">
              <a:solidFill>
                <a:schemeClr val="tx1"/>
              </a:solidFill>
              <a:latin typeface="Akrobat Bold" panose="00000800000000000000" charset="-52"/>
            </a:endParaRPr>
          </a:p>
        </p:txBody>
      </p:sp>
      <p:grpSp>
        <p:nvGrpSpPr>
          <p:cNvPr id="24" name="그룹 25">
            <a:extLst>
              <a:ext uri="{FF2B5EF4-FFF2-40B4-BE49-F238E27FC236}">
                <a16:creationId xmlns="" xmlns:a16="http://schemas.microsoft.com/office/drawing/2014/main" id="{D23C6FD9-CC4D-2583-8C04-17ABEEF79A9F}"/>
              </a:ext>
            </a:extLst>
          </p:cNvPr>
          <p:cNvGrpSpPr/>
          <p:nvPr/>
        </p:nvGrpSpPr>
        <p:grpSpPr>
          <a:xfrm>
            <a:off x="5840519" y="2910342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25" name="자유형: 도형 28">
              <a:extLst>
                <a:ext uri="{FF2B5EF4-FFF2-40B4-BE49-F238E27FC236}">
                  <a16:creationId xmlns="" xmlns:a16="http://schemas.microsoft.com/office/drawing/2014/main" id="{EFC7E9C8-8823-FFE2-39C8-FA4917EF762A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6" name="자유형: 도형 29">
              <a:extLst>
                <a:ext uri="{FF2B5EF4-FFF2-40B4-BE49-F238E27FC236}">
                  <a16:creationId xmlns="" xmlns:a16="http://schemas.microsoft.com/office/drawing/2014/main" id="{D8BF1686-DDF5-E758-A778-DC02549F494B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7" name="자유형: 도형 30">
              <a:extLst>
                <a:ext uri="{FF2B5EF4-FFF2-40B4-BE49-F238E27FC236}">
                  <a16:creationId xmlns="" xmlns:a16="http://schemas.microsoft.com/office/drawing/2014/main" id="{7F04B60E-7E42-8DF8-80A2-CB1B3F7FBD7D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8" name="자유형: 도형 31">
              <a:extLst>
                <a:ext uri="{FF2B5EF4-FFF2-40B4-BE49-F238E27FC236}">
                  <a16:creationId xmlns="" xmlns:a16="http://schemas.microsoft.com/office/drawing/2014/main" id="{A4B99381-9A02-6790-4361-CE8C027ADAF5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0" name="그룹 34">
            <a:extLst>
              <a:ext uri="{FF2B5EF4-FFF2-40B4-BE49-F238E27FC236}">
                <a16:creationId xmlns="" xmlns:a16="http://schemas.microsoft.com/office/drawing/2014/main" id="{07C7235C-5580-793D-4147-502DC977A18D}"/>
              </a:ext>
            </a:extLst>
          </p:cNvPr>
          <p:cNvGrpSpPr/>
          <p:nvPr/>
        </p:nvGrpSpPr>
        <p:grpSpPr>
          <a:xfrm>
            <a:off x="2750783" y="2904998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31" name="자유형: 도형 35">
              <a:extLst>
                <a:ext uri="{FF2B5EF4-FFF2-40B4-BE49-F238E27FC236}">
                  <a16:creationId xmlns="" xmlns:a16="http://schemas.microsoft.com/office/drawing/2014/main" id="{9F5DFA63-7EF4-3696-E8FC-24DEECC88C24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2" name="자유형: 도형 36">
              <a:extLst>
                <a:ext uri="{FF2B5EF4-FFF2-40B4-BE49-F238E27FC236}">
                  <a16:creationId xmlns="" xmlns:a16="http://schemas.microsoft.com/office/drawing/2014/main" id="{60A47E5D-15F0-F277-7D51-8107498DFE76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4" name="그룹 39">
            <a:extLst>
              <a:ext uri="{FF2B5EF4-FFF2-40B4-BE49-F238E27FC236}">
                <a16:creationId xmlns="" xmlns:a16="http://schemas.microsoft.com/office/drawing/2014/main" id="{547A7CF6-C98E-FE1E-7246-E13547E55F1F}"/>
              </a:ext>
            </a:extLst>
          </p:cNvPr>
          <p:cNvGrpSpPr/>
          <p:nvPr/>
        </p:nvGrpSpPr>
        <p:grpSpPr>
          <a:xfrm>
            <a:off x="8962426" y="2907201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5" name="자유형: 도형 40">
              <a:extLst>
                <a:ext uri="{FF2B5EF4-FFF2-40B4-BE49-F238E27FC236}">
                  <a16:creationId xmlns="" xmlns:a16="http://schemas.microsoft.com/office/drawing/2014/main" id="{87012CBE-98D0-DE71-F170-B759193C7D47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6" name="자유형: 도형 41">
              <a:extLst>
                <a:ext uri="{FF2B5EF4-FFF2-40B4-BE49-F238E27FC236}">
                  <a16:creationId xmlns="" xmlns:a16="http://schemas.microsoft.com/office/drawing/2014/main" id="{4286CF33-54B9-C906-F0DF-1709645E53A9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7" name="자유형: 도형 42">
              <a:extLst>
                <a:ext uri="{FF2B5EF4-FFF2-40B4-BE49-F238E27FC236}">
                  <a16:creationId xmlns="" xmlns:a16="http://schemas.microsoft.com/office/drawing/2014/main" id="{D478B238-3D29-5510-2EC2-AADC6CD535E7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8" name="자유형: 도형 43">
              <a:extLst>
                <a:ext uri="{FF2B5EF4-FFF2-40B4-BE49-F238E27FC236}">
                  <a16:creationId xmlns="" xmlns:a16="http://schemas.microsoft.com/office/drawing/2014/main" id="{AFDF5DAF-0968-FCE1-F594-3F87BC520EEF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9" name="자유형: 도형 44">
              <a:extLst>
                <a:ext uri="{FF2B5EF4-FFF2-40B4-BE49-F238E27FC236}">
                  <a16:creationId xmlns="" xmlns:a16="http://schemas.microsoft.com/office/drawing/2014/main" id="{4FEFED2C-0F29-25E1-B287-5D3C2E045E3F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sp>
        <p:nvSpPr>
          <p:cNvPr id="3" name="object 12">
            <a:extLst>
              <a:ext uri="{FF2B5EF4-FFF2-40B4-BE49-F238E27FC236}">
                <a16:creationId xmlns="" xmlns:a16="http://schemas.microsoft.com/office/drawing/2014/main" id="{82F23640-132E-B13E-D0A6-56BF25678773}"/>
              </a:ext>
            </a:extLst>
          </p:cNvPr>
          <p:cNvSpPr txBox="1"/>
          <p:nvPr/>
        </p:nvSpPr>
        <p:spPr>
          <a:xfrm>
            <a:off x="486137" y="1958918"/>
            <a:ext cx="3111073" cy="3221394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219"/>
              </a:spcBef>
            </a:pPr>
            <a:r>
              <a:rPr b="1" spc="-15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</a:t>
            </a:r>
            <a:r>
              <a:rPr b="1" spc="-1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1.</a:t>
            </a:r>
            <a:r>
              <a:rPr b="1" spc="5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2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Информационная </a:t>
            </a:r>
            <a:r>
              <a:rPr b="1" spc="-2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карта </a:t>
            </a:r>
            <a:r>
              <a:rPr b="1" spc="-44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педагогического работника </a:t>
            </a:r>
            <a:r>
              <a:rPr b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b="1" spc="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2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формате</a:t>
            </a:r>
            <a:r>
              <a:rPr b="1" spc="-8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3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Word.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511175">
              <a:lnSpc>
                <a:spcPts val="2100"/>
              </a:lnSpc>
            </a:pP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Название 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файла: 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«ФИО. 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2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нфо</a:t>
            </a:r>
            <a:r>
              <a:rPr spc="-4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</a:t>
            </a:r>
            <a:r>
              <a:rPr spc="-2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ционн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я</a:t>
            </a:r>
            <a:r>
              <a:rPr spc="-7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3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spc="-4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</a:t>
            </a:r>
            <a:r>
              <a:rPr spc="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а.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x</a:t>
            </a:r>
            <a:r>
              <a:rPr spc="-2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00000"/>
              </a:lnSpc>
            </a:pP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>
              <a:lnSpc>
                <a:spcPct val="100000"/>
              </a:lnSpc>
              <a:spcBef>
                <a:spcPts val="1545"/>
              </a:spcBef>
            </a:pP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Например:</a:t>
            </a:r>
            <a:r>
              <a:rPr spc="-4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«Петрова </a:t>
            </a:r>
            <a:r>
              <a:rPr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О.И.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фо</a:t>
            </a:r>
            <a:r>
              <a:rPr spc="-3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ц</a:t>
            </a:r>
            <a:r>
              <a:rPr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spc="-2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ая</a:t>
            </a:r>
            <a:r>
              <a:rPr spc="-14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2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spc="-2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</a:t>
            </a:r>
            <a:r>
              <a:rPr spc="2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r>
              <a:rPr spc="-14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x</a:t>
            </a:r>
            <a:r>
              <a:rPr spc="-3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4" name="object 13">
            <a:extLst>
              <a:ext uri="{FF2B5EF4-FFF2-40B4-BE49-F238E27FC236}">
                <a16:creationId xmlns="" xmlns:a16="http://schemas.microsoft.com/office/drawing/2014/main" id="{FE769968-FDE7-200E-0697-1F0FF76C1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332848"/>
              </p:ext>
            </p:extLst>
          </p:nvPr>
        </p:nvGraphicFramePr>
        <p:xfrm>
          <a:off x="3930464" y="1373544"/>
          <a:ext cx="7879534" cy="479157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5782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694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318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3308">
                <a:tc>
                  <a:txBody>
                    <a:bodyPr/>
                    <a:lstStyle/>
                    <a:p>
                      <a:pPr marR="234315" algn="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b="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1.</a:t>
                      </a:r>
                      <a:endParaRPr sz="1200" b="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60960" algn="l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b="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ФИО</a:t>
                      </a:r>
                      <a:r>
                        <a:rPr sz="1200" b="0" spc="-1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b="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(полностью</a:t>
                      </a:r>
                      <a:r>
                        <a:rPr sz="1200" b="0" spc="-1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b="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по</a:t>
                      </a:r>
                      <a:r>
                        <a:rPr sz="1200" b="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b="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паспортным</a:t>
                      </a:r>
                      <a:endParaRPr sz="1200" b="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60960" algn="l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200" b="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данным)</a:t>
                      </a:r>
                      <a:endParaRPr sz="1200" b="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b="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Петрова</a:t>
                      </a:r>
                      <a:r>
                        <a:rPr sz="1200" b="0" spc="-5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b="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Ольга</a:t>
                      </a:r>
                      <a:r>
                        <a:rPr sz="1200" b="0" spc="-3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b="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Ивановна</a:t>
                      </a:r>
                      <a:endParaRPr sz="1200" b="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6373">
                <a:tc>
                  <a:txBody>
                    <a:bodyPr/>
                    <a:lstStyle/>
                    <a:p>
                      <a:pPr marR="234315" algn="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2.</a:t>
                      </a:r>
                      <a:endParaRPr sz="120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spc="-1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Дата</a:t>
                      </a:r>
                      <a:r>
                        <a:rPr sz="1200" spc="-2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рождения</a:t>
                      </a:r>
                      <a:r>
                        <a:rPr sz="1200" spc="-4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1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(год)</a:t>
                      </a:r>
                      <a:endParaRPr sz="120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1970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72061">
                <a:tc>
                  <a:txBody>
                    <a:bodyPr/>
                    <a:lstStyle/>
                    <a:p>
                      <a:pPr marR="234315" algn="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3.</a:t>
                      </a:r>
                      <a:endParaRPr sz="120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Место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работы</a:t>
                      </a:r>
                      <a:r>
                        <a:rPr sz="1200" spc="-3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(полное</a:t>
                      </a:r>
                      <a:r>
                        <a:rPr sz="1200" spc="-3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название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6096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учреждения</a:t>
                      </a:r>
                      <a:r>
                        <a:rPr sz="1200" spc="-4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по</a:t>
                      </a:r>
                      <a:r>
                        <a:rPr sz="1200" spc="-3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Уставу)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61594" algn="ctr">
                        <a:lnSpc>
                          <a:spcPct val="100000"/>
                        </a:lnSpc>
                        <a:spcBef>
                          <a:spcPts val="55"/>
                        </a:spcBef>
                        <a:tabLst>
                          <a:tab pos="2345055" algn="l"/>
                        </a:tabLst>
                      </a:pPr>
                      <a:r>
                        <a:rPr lang="ru-RU" sz="1200" spc="-5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Областное бюджетное профессиональное образовательное учреждение </a:t>
                      </a:r>
                    </a:p>
                    <a:p>
                      <a:pPr marL="61594" algn="ctr">
                        <a:lnSpc>
                          <a:spcPct val="100000"/>
                        </a:lnSpc>
                        <a:spcBef>
                          <a:spcPts val="55"/>
                        </a:spcBef>
                        <a:tabLst>
                          <a:tab pos="2345055" algn="l"/>
                        </a:tabLst>
                      </a:pPr>
                      <a:r>
                        <a:rPr lang="ru-RU" sz="1200" spc="-5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«Курский колледж культуры»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3369">
                <a:tc>
                  <a:txBody>
                    <a:bodyPr/>
                    <a:lstStyle/>
                    <a:p>
                      <a:pPr marR="234315" algn="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4.</a:t>
                      </a:r>
                      <a:endParaRPr sz="120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dirty="0" err="1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Должность</a:t>
                      </a:r>
                      <a:r>
                        <a:rPr sz="1200" spc="-6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5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/</a:t>
                      </a:r>
                      <a:r>
                        <a:rPr lang="en-US" sz="1200" spc="-5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ru-RU" sz="1200" spc="-5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преподаваемая</a:t>
                      </a:r>
                      <a:r>
                        <a:rPr lang="en-US" sz="1200" spc="-5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 err="1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дисциплина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ru-RU"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Преподаватель </a:t>
                      </a:r>
                      <a:r>
                        <a:rPr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/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lang="ru-RU" sz="1200" spc="-5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История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93369">
                <a:tc>
                  <a:txBody>
                    <a:bodyPr/>
                    <a:lstStyle/>
                    <a:p>
                      <a:pPr marR="234315" algn="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5.</a:t>
                      </a:r>
                      <a:endParaRPr sz="120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200" spc="-1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Дата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последней</a:t>
                      </a:r>
                      <a:r>
                        <a:rPr sz="1200" spc="-3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аттестации</a:t>
                      </a: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(см.</a:t>
                      </a:r>
                      <a:endParaRPr sz="120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6096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заседание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аттестационной</a:t>
                      </a:r>
                      <a:r>
                        <a:rPr sz="1200" spc="-4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1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комиссии)</a:t>
                      </a:r>
                      <a:endParaRPr sz="120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ru-RU"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30</a:t>
                      </a:r>
                      <a:r>
                        <a:rPr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.0</a:t>
                      </a:r>
                      <a:r>
                        <a:rPr lang="ru-RU"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r>
                        <a:rPr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.20</a:t>
                      </a:r>
                      <a:r>
                        <a:rPr lang="en-US"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r>
                        <a:rPr lang="ru-RU"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6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Приказ</a:t>
                      </a:r>
                      <a:r>
                        <a:rPr sz="1200" spc="-3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1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комитета</a:t>
                      </a:r>
                      <a:r>
                        <a:rPr sz="1200" spc="-2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10" dirty="0" err="1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от</a:t>
                      </a:r>
                      <a:r>
                        <a:rPr sz="1200" spc="-1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0</a:t>
                      </a:r>
                      <a:r>
                        <a:rPr lang="en-US"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4</a:t>
                      </a:r>
                      <a:r>
                        <a:rPr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.0</a:t>
                      </a:r>
                      <a:r>
                        <a:rPr lang="ru-RU"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r>
                        <a:rPr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.20</a:t>
                      </a:r>
                      <a:r>
                        <a:rPr lang="en-US"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r>
                        <a:rPr lang="ru-RU"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r>
                        <a:rPr sz="1200" spc="-4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№</a:t>
                      </a:r>
                      <a:r>
                        <a:rPr sz="1200" spc="5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1-</a:t>
                      </a:r>
                      <a:r>
                        <a:rPr lang="ru-RU" sz="1200" spc="5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35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6985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3993">
                <a:tc>
                  <a:txBody>
                    <a:bodyPr/>
                    <a:lstStyle/>
                    <a:p>
                      <a:pPr marR="234315" algn="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6.</a:t>
                      </a:r>
                      <a:endParaRPr sz="120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На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1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какую</a:t>
                      </a: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1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категорию/</a:t>
                      </a:r>
                      <a:r>
                        <a:rPr sz="1200" spc="-3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в</a:t>
                      </a:r>
                      <a:r>
                        <a:rPr sz="1200" spc="-1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2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который</a:t>
                      </a:r>
                      <a:r>
                        <a:rPr sz="1200" spc="-4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раз</a:t>
                      </a:r>
                      <a:endParaRPr sz="120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6096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претендует</a:t>
                      </a:r>
                      <a:r>
                        <a:rPr sz="1200" spc="-2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1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педагог</a:t>
                      </a:r>
                      <a:endParaRPr sz="120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ru-RU" sz="12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r>
                        <a:rPr sz="1200" spc="-35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раз</a:t>
                      </a:r>
                      <a:r>
                        <a:rPr sz="1200" spc="-1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на</a:t>
                      </a:r>
                      <a:r>
                        <a:rPr sz="1200" spc="-2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высшую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93993">
                <a:tc>
                  <a:txBody>
                    <a:bodyPr/>
                    <a:lstStyle/>
                    <a:p>
                      <a:pPr marR="234315" algn="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7.</a:t>
                      </a:r>
                      <a:endParaRPr sz="120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Адрес</a:t>
                      </a:r>
                      <a:r>
                        <a:rPr sz="1200" spc="-1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персонального</a:t>
                      </a:r>
                      <a:r>
                        <a:rPr sz="1200" spc="-3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сайта</a:t>
                      </a:r>
                      <a:r>
                        <a:rPr sz="1200" spc="1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или</a:t>
                      </a:r>
                      <a:r>
                        <a:rPr sz="1200" spc="-1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сайта</a:t>
                      </a:r>
                    </a:p>
                    <a:p>
                      <a:pPr marL="6096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ОО</a:t>
                      </a:r>
                      <a:r>
                        <a:rPr sz="1200" spc="-2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1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(указать</a:t>
                      </a:r>
                      <a:r>
                        <a:rPr sz="1200" spc="-1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гиперссылку)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u="sng" spc="-5" dirty="0">
                          <a:uFill>
                            <a:solidFill>
                              <a:srgbClr val="0462C1"/>
                            </a:solidFill>
                          </a:uFill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  <a:hlinkClick r:id="rId2"/>
                        </a:rPr>
                        <a:t>https://infourok.ru/user/ivanova-olga-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u="sng" dirty="0">
                          <a:uFill>
                            <a:solidFill>
                              <a:srgbClr val="0462C1"/>
                            </a:solidFill>
                          </a:uFill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  <a:hlinkClick r:id="rId2"/>
                        </a:rPr>
                        <a:t>ivanovna1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3993">
                <a:tc>
                  <a:txBody>
                    <a:bodyPr/>
                    <a:lstStyle/>
                    <a:p>
                      <a:pPr marR="234315" algn="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8.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№</a:t>
                      </a:r>
                      <a:r>
                        <a:rPr sz="1200" spc="-1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телефона</a:t>
                      </a: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и</a:t>
                      </a:r>
                      <a:r>
                        <a:rPr sz="1200" spc="-2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адрес</a:t>
                      </a:r>
                      <a:r>
                        <a:rPr sz="1200" spc="-2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электронной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6096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почты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996315" algn="l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200" spc="-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8-900-820-35-00,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1002665" algn="l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u="sng" dirty="0">
                          <a:uFill>
                            <a:solidFill>
                              <a:srgbClr val="0462C1"/>
                            </a:solidFill>
                          </a:uFill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  <a:hlinkClick r:id="rId3"/>
                        </a:rPr>
                        <a:t>Ivanova@mail.ru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681111">
                <a:tc>
                  <a:txBody>
                    <a:bodyPr/>
                    <a:lstStyle/>
                    <a:p>
                      <a:pPr marR="234315" algn="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ru-RU"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9</a:t>
                      </a:r>
                      <a:r>
                        <a:rPr sz="1200" spc="5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ru-RU" sz="120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Курсы повышения</a:t>
                      </a:r>
                      <a:r>
                        <a:rPr lang="ru-RU" sz="1200" baseline="0" dirty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квалификации (указать год и место прохождения последних курсов ПК по предмету)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996315" algn="l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ru-RU" sz="1200" spc="-5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2025 КГУ, ЮЗГУ, КИРО</a:t>
                      </a:r>
                      <a:endParaRPr sz="12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762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572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C941EE6-F214-BA7F-CA28-3D6D3BB0D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999441-F35E-798E-C18C-3668DE207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8825" y="333282"/>
            <a:ext cx="5434413" cy="644127"/>
          </a:xfrm>
        </p:spPr>
        <p:txBody>
          <a:bodyPr/>
          <a:lstStyle/>
          <a:p>
            <a:pPr algn="ctr"/>
            <a:r>
              <a:rPr lang="ru-RU" sz="3600" b="1" kern="0" dirty="0">
                <a:solidFill>
                  <a:schemeClr val="tx1"/>
                </a:solidFill>
              </a:rPr>
              <a:t>ЗАЯВЛЕНИЕ</a:t>
            </a:r>
            <a:endParaRPr lang="ru-RU" sz="3600" b="1" dirty="0">
              <a:solidFill>
                <a:schemeClr val="tx1"/>
              </a:solidFill>
              <a:latin typeface="Akrobat Bold" panose="00000800000000000000" charset="-52"/>
            </a:endParaRPr>
          </a:p>
        </p:txBody>
      </p:sp>
      <p:grpSp>
        <p:nvGrpSpPr>
          <p:cNvPr id="24" name="그룹 25">
            <a:extLst>
              <a:ext uri="{FF2B5EF4-FFF2-40B4-BE49-F238E27FC236}">
                <a16:creationId xmlns="" xmlns:a16="http://schemas.microsoft.com/office/drawing/2014/main" id="{A22CCB87-F2D8-7802-1DB4-08D0089E5EED}"/>
              </a:ext>
            </a:extLst>
          </p:cNvPr>
          <p:cNvGrpSpPr/>
          <p:nvPr/>
        </p:nvGrpSpPr>
        <p:grpSpPr>
          <a:xfrm>
            <a:off x="5840519" y="2910342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25" name="자유형: 도형 28">
              <a:extLst>
                <a:ext uri="{FF2B5EF4-FFF2-40B4-BE49-F238E27FC236}">
                  <a16:creationId xmlns="" xmlns:a16="http://schemas.microsoft.com/office/drawing/2014/main" id="{F1D6FD25-38F0-A6D7-D41A-0164C7BE9DD3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6" name="자유형: 도형 29">
              <a:extLst>
                <a:ext uri="{FF2B5EF4-FFF2-40B4-BE49-F238E27FC236}">
                  <a16:creationId xmlns="" xmlns:a16="http://schemas.microsoft.com/office/drawing/2014/main" id="{9770079A-2D1F-257A-A639-13EB82536D77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7" name="자유형: 도형 30">
              <a:extLst>
                <a:ext uri="{FF2B5EF4-FFF2-40B4-BE49-F238E27FC236}">
                  <a16:creationId xmlns="" xmlns:a16="http://schemas.microsoft.com/office/drawing/2014/main" id="{5E4AD921-BA07-B1EB-C5BB-65B623222B58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8" name="자유형: 도형 31">
              <a:extLst>
                <a:ext uri="{FF2B5EF4-FFF2-40B4-BE49-F238E27FC236}">
                  <a16:creationId xmlns="" xmlns:a16="http://schemas.microsoft.com/office/drawing/2014/main" id="{871B7D56-B1FE-7C1C-F405-E7CB195C6B16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0" name="그룹 34">
            <a:extLst>
              <a:ext uri="{FF2B5EF4-FFF2-40B4-BE49-F238E27FC236}">
                <a16:creationId xmlns="" xmlns:a16="http://schemas.microsoft.com/office/drawing/2014/main" id="{6CF4D575-0CA8-EB78-E9E4-471F36286856}"/>
              </a:ext>
            </a:extLst>
          </p:cNvPr>
          <p:cNvGrpSpPr/>
          <p:nvPr/>
        </p:nvGrpSpPr>
        <p:grpSpPr>
          <a:xfrm>
            <a:off x="2750783" y="2904998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31" name="자유형: 도형 35">
              <a:extLst>
                <a:ext uri="{FF2B5EF4-FFF2-40B4-BE49-F238E27FC236}">
                  <a16:creationId xmlns="" xmlns:a16="http://schemas.microsoft.com/office/drawing/2014/main" id="{01A68CD7-C234-947D-D695-12C92EE7199E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2" name="자유형: 도형 36">
              <a:extLst>
                <a:ext uri="{FF2B5EF4-FFF2-40B4-BE49-F238E27FC236}">
                  <a16:creationId xmlns="" xmlns:a16="http://schemas.microsoft.com/office/drawing/2014/main" id="{07F2A789-A310-7CF6-CD90-248DC8F9CFCA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4" name="그룹 39">
            <a:extLst>
              <a:ext uri="{FF2B5EF4-FFF2-40B4-BE49-F238E27FC236}">
                <a16:creationId xmlns="" xmlns:a16="http://schemas.microsoft.com/office/drawing/2014/main" id="{B18123D9-40AA-3F17-49A4-C164F8FFF8E3}"/>
              </a:ext>
            </a:extLst>
          </p:cNvPr>
          <p:cNvGrpSpPr/>
          <p:nvPr/>
        </p:nvGrpSpPr>
        <p:grpSpPr>
          <a:xfrm>
            <a:off x="8962426" y="2907201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5" name="자유형: 도형 40">
              <a:extLst>
                <a:ext uri="{FF2B5EF4-FFF2-40B4-BE49-F238E27FC236}">
                  <a16:creationId xmlns="" xmlns:a16="http://schemas.microsoft.com/office/drawing/2014/main" id="{5042B3ED-9155-D1F8-F8B1-502E5B835DEC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6" name="자유형: 도형 41">
              <a:extLst>
                <a:ext uri="{FF2B5EF4-FFF2-40B4-BE49-F238E27FC236}">
                  <a16:creationId xmlns="" xmlns:a16="http://schemas.microsoft.com/office/drawing/2014/main" id="{BE7FF07D-6705-E1C0-830D-EE004CAE27B1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7" name="자유형: 도형 42">
              <a:extLst>
                <a:ext uri="{FF2B5EF4-FFF2-40B4-BE49-F238E27FC236}">
                  <a16:creationId xmlns="" xmlns:a16="http://schemas.microsoft.com/office/drawing/2014/main" id="{7082FB68-EB19-CEF0-7273-AE98165766C5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8" name="자유형: 도형 43">
              <a:extLst>
                <a:ext uri="{FF2B5EF4-FFF2-40B4-BE49-F238E27FC236}">
                  <a16:creationId xmlns="" xmlns:a16="http://schemas.microsoft.com/office/drawing/2014/main" id="{3C98B331-A0AC-7AC3-FEA4-8A43872F5F9A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9" name="자유형: 도형 44">
              <a:extLst>
                <a:ext uri="{FF2B5EF4-FFF2-40B4-BE49-F238E27FC236}">
                  <a16:creationId xmlns="" xmlns:a16="http://schemas.microsoft.com/office/drawing/2014/main" id="{382A070E-179B-C6D0-0CB5-15CE6823FA5B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sp>
        <p:nvSpPr>
          <p:cNvPr id="3" name="object 14">
            <a:extLst>
              <a:ext uri="{FF2B5EF4-FFF2-40B4-BE49-F238E27FC236}">
                <a16:creationId xmlns="" xmlns:a16="http://schemas.microsoft.com/office/drawing/2014/main" id="{1F8FAF00-E942-2F78-F98F-9EDCF2C36447}"/>
              </a:ext>
            </a:extLst>
          </p:cNvPr>
          <p:cNvSpPr txBox="1"/>
          <p:nvPr/>
        </p:nvSpPr>
        <p:spPr>
          <a:xfrm>
            <a:off x="481776" y="1284513"/>
            <a:ext cx="4939589" cy="47474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spcBef>
                <a:spcPts val="100"/>
              </a:spcBef>
            </a:pPr>
            <a:r>
              <a:rPr b="1" u="heavy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</a:t>
            </a:r>
            <a:r>
              <a:rPr b="1" u="heavy" spc="6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1.1.</a:t>
            </a:r>
            <a:r>
              <a:rPr b="1" spc="605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Заявление</a:t>
            </a:r>
            <a:r>
              <a:rPr b="1" spc="6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педагогического</a:t>
            </a:r>
            <a:r>
              <a:rPr b="1" spc="60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работника</a:t>
            </a:r>
            <a:r>
              <a:rPr b="1" spc="6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b="1" spc="60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u="heavy" spc="-20" dirty="0" err="1">
                <a:solidFill>
                  <a:srgbClr val="2D2D2D"/>
                </a:solidFill>
                <a:uFill>
                  <a:solidFill>
                    <a:srgbClr val="2D2D2D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формате</a:t>
            </a:r>
            <a:r>
              <a:rPr lang="ru-RU" b="1" u="heavy" spc="-20" dirty="0">
                <a:solidFill>
                  <a:srgbClr val="2D2D2D"/>
                </a:solidFill>
                <a:uFill>
                  <a:solidFill>
                    <a:srgbClr val="2D2D2D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u="heavy" spc="-25" dirty="0">
                <a:solidFill>
                  <a:srgbClr val="2D2D2D"/>
                </a:solidFill>
                <a:uFill>
                  <a:solidFill>
                    <a:srgbClr val="2D2D2D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Word</a:t>
            </a:r>
            <a:r>
              <a:rPr b="1" spc="-5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pc="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5" dirty="0" err="1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активными</a:t>
            </a:r>
            <a:r>
              <a:rPr spc="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 err="1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гиперссылками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ru-RU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algn="just">
              <a:spcBef>
                <a:spcPts val="100"/>
              </a:spcBef>
            </a:pPr>
            <a:endParaRPr lang="ru-RU" spc="-15" dirty="0">
              <a:solidFill>
                <a:srgbClr val="2D2D2D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algn="just">
              <a:spcBef>
                <a:spcPts val="100"/>
              </a:spcBef>
            </a:pPr>
            <a:r>
              <a:rPr spc="-15" dirty="0" err="1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Название</a:t>
            </a:r>
            <a:r>
              <a:rPr spc="26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файла:</a:t>
            </a:r>
            <a:r>
              <a:rPr spc="22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«ФИО.</a:t>
            </a:r>
            <a:r>
              <a:rPr spc="25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Заявление</a:t>
            </a:r>
            <a:r>
              <a:rPr spc="25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</a:t>
            </a:r>
            <a:r>
              <a:rPr spc="2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первую(высшую)</a:t>
            </a:r>
            <a:r>
              <a:rPr spc="2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кв. </a:t>
            </a:r>
            <a:r>
              <a:rPr spc="-33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категорию.docx».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endParaRPr lang="ru-RU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5080" algn="just"/>
            <a:r>
              <a:rPr b="1" u="heavy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 </a:t>
            </a:r>
            <a:r>
              <a:rPr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1.2.</a:t>
            </a:r>
            <a:r>
              <a:rPr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Заявление </a:t>
            </a:r>
            <a:r>
              <a:rPr b="1" u="heavy" dirty="0">
                <a:solidFill>
                  <a:srgbClr val="2D2D2D"/>
                </a:solidFill>
                <a:uFill>
                  <a:solidFill>
                    <a:srgbClr val="2D2D2D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b="1" u="heavy" spc="-25" dirty="0">
                <a:solidFill>
                  <a:srgbClr val="2D2D2D"/>
                </a:solidFill>
                <a:uFill>
                  <a:solidFill>
                    <a:srgbClr val="2D2D2D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формате </a:t>
            </a:r>
            <a:r>
              <a:rPr b="1" u="heavy" spc="-10" dirty="0">
                <a:solidFill>
                  <a:srgbClr val="2D2D2D"/>
                </a:solidFill>
                <a:uFill>
                  <a:solidFill>
                    <a:srgbClr val="2D2D2D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PDF</a:t>
            </a:r>
            <a:r>
              <a:rPr b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(скан 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или </a:t>
            </a:r>
            <a:r>
              <a:rPr spc="-2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фото </a:t>
            </a:r>
            <a:r>
              <a:rPr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заявления 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 </a:t>
            </a:r>
            <a:r>
              <a:rPr spc="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подписью </a:t>
            </a:r>
            <a:r>
              <a:rPr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заявителя 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spc="-2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датой: </a:t>
            </a:r>
            <a:r>
              <a:rPr i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дата 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i="1"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заявлении </a:t>
            </a:r>
            <a:r>
              <a:rPr i="1"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должна </a:t>
            </a:r>
            <a:r>
              <a:rPr i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совпадать 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 </a:t>
            </a:r>
            <a:r>
              <a:rPr i="1" spc="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spc="-2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</a:t>
            </a:r>
            <a:r>
              <a:rPr i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i="1" spc="-2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</a:t>
            </a:r>
            <a:r>
              <a:rPr i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й о</a:t>
            </a:r>
            <a:r>
              <a:rPr i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</a:t>
            </a:r>
            <a:r>
              <a:rPr i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</a:t>
            </a:r>
            <a:r>
              <a:rPr i="1"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i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i="1" spc="-9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док</a:t>
            </a:r>
            <a:r>
              <a:rPr i="1" spc="-3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</a:t>
            </a:r>
            <a:r>
              <a:rPr i="1"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ента</a:t>
            </a:r>
            <a:r>
              <a:rPr i="1" spc="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i="1" spc="-3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э</a:t>
            </a:r>
            <a:r>
              <a:rPr i="1" spc="3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</a:t>
            </a:r>
            <a:r>
              <a:rPr i="1" spc="-2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</a:t>
            </a:r>
            <a:r>
              <a:rPr i="1"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тро</a:t>
            </a:r>
            <a:r>
              <a:rPr i="1"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нну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ю</a:t>
            </a:r>
            <a:r>
              <a:rPr i="1" spc="-6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</a:t>
            </a:r>
            <a:r>
              <a:rPr i="1" spc="-3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i="1"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</a:t>
            </a:r>
            <a:r>
              <a:rPr i="1" spc="-4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</a:t>
            </a:r>
            <a:r>
              <a:rPr i="1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</a:t>
            </a:r>
            <a:r>
              <a:rPr i="1" spc="-4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spc="-20" dirty="0" err="1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Ц</a:t>
            </a:r>
            <a:r>
              <a:rPr i="1" spc="-15" dirty="0" err="1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ен</a:t>
            </a:r>
            <a:r>
              <a:rPr i="1" spc="-20" dirty="0" err="1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</a:t>
            </a:r>
            <a:r>
              <a:rPr i="1" spc="-10" dirty="0" err="1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ru-RU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5080" algn="just"/>
            <a:endParaRPr lang="ru-RU" spc="-15" dirty="0">
              <a:solidFill>
                <a:srgbClr val="2D2D2D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5080" algn="just"/>
            <a:r>
              <a:rPr spc="-15" dirty="0" err="1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Название</a:t>
            </a:r>
            <a:r>
              <a:rPr spc="26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файла:</a:t>
            </a:r>
            <a:r>
              <a:rPr spc="2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«ФИО.</a:t>
            </a:r>
            <a:r>
              <a:rPr spc="25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Заявление</a:t>
            </a:r>
            <a:r>
              <a:rPr spc="25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</a:t>
            </a:r>
            <a:r>
              <a:rPr spc="2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первую(высшую)</a:t>
            </a:r>
            <a:r>
              <a:rPr spc="2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кв.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algn="just">
              <a:spcBef>
                <a:spcPts val="10"/>
              </a:spcBef>
            </a:pPr>
            <a:r>
              <a:rPr spc="-15" dirty="0">
                <a:solidFill>
                  <a:srgbClr val="2D2D2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категорию.pdf».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153" y="1284513"/>
            <a:ext cx="5072795" cy="49265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942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5C11D60-5265-B71D-6C1F-0C00DC7B4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059991A-132B-9555-421C-BFC016B73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ПОКАЗАТЕЛИ</a:t>
            </a:r>
            <a:endParaRPr lang="ru-RU" sz="3600" b="1" dirty="0">
              <a:solidFill>
                <a:schemeClr val="tx1"/>
              </a:solidFill>
              <a:latin typeface="Akrobat Bold" panose="00000800000000000000" charset="-52"/>
            </a:endParaRPr>
          </a:p>
        </p:txBody>
      </p:sp>
      <p:grpSp>
        <p:nvGrpSpPr>
          <p:cNvPr id="24" name="그룹 25">
            <a:extLst>
              <a:ext uri="{FF2B5EF4-FFF2-40B4-BE49-F238E27FC236}">
                <a16:creationId xmlns="" xmlns:a16="http://schemas.microsoft.com/office/drawing/2014/main" id="{895EB6A9-144F-1538-5C2A-0C13E1A83799}"/>
              </a:ext>
            </a:extLst>
          </p:cNvPr>
          <p:cNvGrpSpPr/>
          <p:nvPr/>
        </p:nvGrpSpPr>
        <p:grpSpPr>
          <a:xfrm>
            <a:off x="5840519" y="2910342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25" name="자유형: 도형 28">
              <a:extLst>
                <a:ext uri="{FF2B5EF4-FFF2-40B4-BE49-F238E27FC236}">
                  <a16:creationId xmlns="" xmlns:a16="http://schemas.microsoft.com/office/drawing/2014/main" id="{0F390C46-D4C3-4267-2792-62C3813EEDD9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6" name="자유형: 도형 29">
              <a:extLst>
                <a:ext uri="{FF2B5EF4-FFF2-40B4-BE49-F238E27FC236}">
                  <a16:creationId xmlns="" xmlns:a16="http://schemas.microsoft.com/office/drawing/2014/main" id="{50E7E220-8563-203F-5764-08CEDF5A58CA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7" name="자유형: 도형 30">
              <a:extLst>
                <a:ext uri="{FF2B5EF4-FFF2-40B4-BE49-F238E27FC236}">
                  <a16:creationId xmlns="" xmlns:a16="http://schemas.microsoft.com/office/drawing/2014/main" id="{D4499E37-BC2B-1E23-7FF0-AA3497057968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8" name="자유형: 도형 31">
              <a:extLst>
                <a:ext uri="{FF2B5EF4-FFF2-40B4-BE49-F238E27FC236}">
                  <a16:creationId xmlns="" xmlns:a16="http://schemas.microsoft.com/office/drawing/2014/main" id="{D08EA727-F9C5-4D6A-4CEC-2B224E729A7B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0" name="그룹 34">
            <a:extLst>
              <a:ext uri="{FF2B5EF4-FFF2-40B4-BE49-F238E27FC236}">
                <a16:creationId xmlns="" xmlns:a16="http://schemas.microsoft.com/office/drawing/2014/main" id="{6688FFE8-3125-6A6B-B6D6-37141F9B5EBD}"/>
              </a:ext>
            </a:extLst>
          </p:cNvPr>
          <p:cNvGrpSpPr/>
          <p:nvPr/>
        </p:nvGrpSpPr>
        <p:grpSpPr>
          <a:xfrm>
            <a:off x="2750783" y="2904998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31" name="자유형: 도형 35">
              <a:extLst>
                <a:ext uri="{FF2B5EF4-FFF2-40B4-BE49-F238E27FC236}">
                  <a16:creationId xmlns="" xmlns:a16="http://schemas.microsoft.com/office/drawing/2014/main" id="{1349B39D-CA33-CF21-E07C-065A2739C53B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2" name="자유형: 도형 36">
              <a:extLst>
                <a:ext uri="{FF2B5EF4-FFF2-40B4-BE49-F238E27FC236}">
                  <a16:creationId xmlns="" xmlns:a16="http://schemas.microsoft.com/office/drawing/2014/main" id="{BDD6EC5A-7A9A-2F57-8E65-B7896B810986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4" name="그룹 39">
            <a:extLst>
              <a:ext uri="{FF2B5EF4-FFF2-40B4-BE49-F238E27FC236}">
                <a16:creationId xmlns="" xmlns:a16="http://schemas.microsoft.com/office/drawing/2014/main" id="{C1DAE8A5-01B4-64F4-8EDE-ADD4FAF70EA6}"/>
              </a:ext>
            </a:extLst>
          </p:cNvPr>
          <p:cNvGrpSpPr/>
          <p:nvPr/>
        </p:nvGrpSpPr>
        <p:grpSpPr>
          <a:xfrm>
            <a:off x="8962426" y="2907201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5" name="자유형: 도형 40">
              <a:extLst>
                <a:ext uri="{FF2B5EF4-FFF2-40B4-BE49-F238E27FC236}">
                  <a16:creationId xmlns="" xmlns:a16="http://schemas.microsoft.com/office/drawing/2014/main" id="{B56FF06F-75EB-7C82-3805-7AE34258BF10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6" name="자유형: 도형 41">
              <a:extLst>
                <a:ext uri="{FF2B5EF4-FFF2-40B4-BE49-F238E27FC236}">
                  <a16:creationId xmlns="" xmlns:a16="http://schemas.microsoft.com/office/drawing/2014/main" id="{83F0090E-99C5-03F3-D789-53F24F694A4A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7" name="자유형: 도형 42">
              <a:extLst>
                <a:ext uri="{FF2B5EF4-FFF2-40B4-BE49-F238E27FC236}">
                  <a16:creationId xmlns="" xmlns:a16="http://schemas.microsoft.com/office/drawing/2014/main" id="{48AAEBFF-ECBF-D770-6ACC-E25EAA6B5ABF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8" name="자유형: 도형 43">
              <a:extLst>
                <a:ext uri="{FF2B5EF4-FFF2-40B4-BE49-F238E27FC236}">
                  <a16:creationId xmlns="" xmlns:a16="http://schemas.microsoft.com/office/drawing/2014/main" id="{B1E32BE3-E099-3C55-CEDB-122BBFB644A9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9" name="자유형: 도형 44">
              <a:extLst>
                <a:ext uri="{FF2B5EF4-FFF2-40B4-BE49-F238E27FC236}">
                  <a16:creationId xmlns="" xmlns:a16="http://schemas.microsoft.com/office/drawing/2014/main" id="{29DD8287-2CD7-B103-F375-362A4330A7E5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aphicFrame>
        <p:nvGraphicFramePr>
          <p:cNvPr id="3" name="object 11">
            <a:extLst>
              <a:ext uri="{FF2B5EF4-FFF2-40B4-BE49-F238E27FC236}">
                <a16:creationId xmlns="" xmlns:a16="http://schemas.microsoft.com/office/drawing/2014/main" id="{AABC0294-E801-98F5-FD8B-657B432F08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175773"/>
              </p:ext>
            </p:extLst>
          </p:nvPr>
        </p:nvGraphicFramePr>
        <p:xfrm>
          <a:off x="335399" y="1208674"/>
          <a:ext cx="11567160" cy="554668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559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111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87778">
                <a:tc>
                  <a:txBody>
                    <a:bodyPr/>
                    <a:lstStyle/>
                    <a:p>
                      <a:pPr marL="1276985" marR="561975" indent="-72898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400" b="1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35</a:t>
                      </a:r>
                      <a:r>
                        <a:rPr sz="14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r>
                        <a:rPr sz="1400" b="1" spc="-9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Перв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</a:t>
                      </a:r>
                      <a:r>
                        <a:rPr sz="14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я</a:t>
                      </a:r>
                      <a:r>
                        <a:rPr sz="1400" b="1" spc="-8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5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кв</a:t>
                      </a:r>
                      <a:r>
                        <a:rPr sz="1400" b="1" spc="10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</a:t>
                      </a:r>
                      <a:r>
                        <a:rPr sz="1400" b="1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л</a:t>
                      </a:r>
                      <a:r>
                        <a:rPr sz="1400" b="1" spc="-5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r>
                        <a:rPr sz="1400" b="1" spc="-15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</a:t>
                      </a:r>
                      <a:r>
                        <a:rPr sz="1400" b="1" spc="-5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r>
                        <a:rPr sz="1400" b="1" spc="-30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</a:t>
                      </a:r>
                      <a:r>
                        <a:rPr sz="1400" b="1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</a:t>
                      </a:r>
                      <a:r>
                        <a:rPr sz="1400" b="1" spc="-5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ци</a:t>
                      </a:r>
                      <a:r>
                        <a:rPr sz="1400" b="1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</a:t>
                      </a:r>
                      <a:r>
                        <a:rPr sz="1400" b="1" spc="-5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нн</a:t>
                      </a:r>
                      <a:r>
                        <a:rPr sz="1400" b="1" spc="-10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</a:t>
                      </a:r>
                      <a:r>
                        <a:rPr sz="1400" b="1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я</a:t>
                      </a:r>
                      <a:r>
                        <a:rPr sz="1400" b="1" spc="-3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30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ка</a:t>
                      </a:r>
                      <a:r>
                        <a:rPr sz="1400" b="1" spc="5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</a:t>
                      </a:r>
                      <a:r>
                        <a:rPr sz="1400" b="1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е</a:t>
                      </a:r>
                      <a:r>
                        <a:rPr sz="1400" b="1" spc="-40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г</a:t>
                      </a:r>
                      <a:r>
                        <a:rPr sz="1400" b="1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</a:t>
                      </a:r>
                      <a:r>
                        <a:rPr sz="1400" b="1" spc="-15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</a:t>
                      </a:r>
                      <a:r>
                        <a:rPr sz="1400" b="1" spc="-5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r>
                        <a:rPr sz="1400" b="1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я</a:t>
                      </a:r>
                      <a:r>
                        <a:rPr lang="ru-RU" sz="1400" b="1" spc="-80" baseline="0" dirty="0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 </a:t>
                      </a:r>
                      <a:r>
                        <a:rPr sz="1400" b="1" spc="-10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устанавливается</a:t>
                      </a:r>
                      <a:r>
                        <a:rPr sz="1400" b="1" spc="-50" dirty="0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на</a:t>
                      </a:r>
                      <a:r>
                        <a:rPr sz="1400" b="1" spc="25" dirty="0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основе:</a:t>
                      </a:r>
                      <a:endParaRPr sz="140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330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80795" marR="518159" indent="-76898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400" b="1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36. 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Высшая </a:t>
                      </a:r>
                      <a:r>
                        <a:rPr sz="1400" b="1" spc="-5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квалификационная</a:t>
                      </a:r>
                      <a:r>
                        <a:rPr sz="1400" b="1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5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категория</a:t>
                      </a:r>
                      <a:r>
                        <a:rPr lang="en-US" sz="1400" b="1" spc="-15" dirty="0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 err="1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устанавливается</a:t>
                      </a:r>
                      <a:r>
                        <a:rPr sz="1400" b="1" spc="-50" dirty="0" smtClean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на</a:t>
                      </a:r>
                      <a:r>
                        <a:rPr sz="1400" b="1" spc="2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основе:</a:t>
                      </a:r>
                      <a:endParaRPr sz="140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330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89000">
                <a:tc>
                  <a:txBody>
                    <a:bodyPr/>
                    <a:lstStyle/>
                    <a:p>
                      <a:pPr marL="97155" marR="62230" algn="just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-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стабильных</a:t>
                      </a:r>
                      <a:r>
                        <a:rPr sz="14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положительных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2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результатов</a:t>
                      </a:r>
                      <a:r>
                        <a:rPr sz="1400" b="1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освоения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обучающимися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образовательных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программ,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том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числе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области искусств,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физической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культуры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спорта,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итогам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мониторингов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иных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форм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контроля,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проводимых</a:t>
                      </a:r>
                      <a:r>
                        <a:rPr sz="1400" spc="-5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организацией;</a:t>
                      </a:r>
                      <a:endParaRPr sz="140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2286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0965" marR="66675" algn="just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-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достижения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обучающимися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положительной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динамики</a:t>
                      </a:r>
                      <a:r>
                        <a:rPr sz="1400" b="1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результатов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освоения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образовательных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программ,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том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числе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в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области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искусств,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физической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культуры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спорта,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по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итогам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мониторингов,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проводимых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организацией;</a:t>
                      </a:r>
                      <a:endParaRPr sz="140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2286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0397">
                <a:tc>
                  <a:txBody>
                    <a:bodyPr/>
                    <a:lstStyle/>
                    <a:p>
                      <a:pPr marL="97155" marR="63500" algn="just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-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стабильных</a:t>
                      </a:r>
                      <a:r>
                        <a:rPr sz="14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положительных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2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результатов</a:t>
                      </a:r>
                      <a:r>
                        <a:rPr sz="1400" b="1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освоения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обучающимися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образовательных программ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итогам мониторинга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системы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образования,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проводимого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порядке,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установленном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Правительством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Российской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Федерации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;</a:t>
                      </a:r>
                    </a:p>
                  </a:txBody>
                  <a:tcPr marL="0" marR="0" marT="241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0965" marR="63500" algn="just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-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достижения</a:t>
                      </a:r>
                      <a:r>
                        <a:rPr sz="1400" b="1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обучающимися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положительных</a:t>
                      </a:r>
                      <a:r>
                        <a:rPr sz="1400" b="1" spc="3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3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результатов</a:t>
                      </a:r>
                      <a:r>
                        <a:rPr sz="1400" b="1" spc="-2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освоения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образовательных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программ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итогам мониторинга системы образования,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проводимого</a:t>
                      </a:r>
                      <a:r>
                        <a:rPr sz="1400" spc="3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порядке,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установленном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Правительством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Российской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Федерации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;</a:t>
                      </a:r>
                    </a:p>
                  </a:txBody>
                  <a:tcPr marL="0" marR="0" marT="241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45108">
                <a:tc>
                  <a:txBody>
                    <a:bodyPr/>
                    <a:lstStyle/>
                    <a:p>
                      <a:pPr marL="97155">
                        <a:lnSpc>
                          <a:spcPct val="100000"/>
                        </a:lnSpc>
                        <a:spcBef>
                          <a:spcPts val="240"/>
                        </a:spcBef>
                        <a:tabLst>
                          <a:tab pos="330200" algn="l"/>
                          <a:tab pos="1306195" algn="l"/>
                          <a:tab pos="2148840" algn="l"/>
                          <a:tab pos="2409190" algn="l"/>
                          <a:tab pos="3618229" algn="l"/>
                          <a:tab pos="4829810" algn="l"/>
                          <a:tab pos="5088890" algn="l"/>
                        </a:tabLst>
                      </a:pP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-	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выявления	</a:t>
                      </a:r>
                      <a:r>
                        <a:rPr sz="1400" b="1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развития	</a:t>
                      </a:r>
                      <a:r>
                        <a:rPr sz="14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	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обучающихся	</a:t>
                      </a:r>
                      <a:r>
                        <a:rPr sz="1400" b="1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способностей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	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	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научной</a:t>
                      </a:r>
                      <a:endParaRPr sz="140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  <a:p>
                      <a:pPr marL="97155">
                        <a:lnSpc>
                          <a:spcPct val="100000"/>
                        </a:lnSpc>
                      </a:pP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(интеллектуальной),</a:t>
                      </a:r>
                      <a:r>
                        <a:rPr sz="1400" spc="-3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творческой,</a:t>
                      </a:r>
                      <a:r>
                        <a:rPr sz="1400" spc="-4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физкультурно-спортивной</a:t>
                      </a:r>
                      <a:r>
                        <a:rPr sz="1400" spc="-4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деятельности;</a:t>
                      </a:r>
                    </a:p>
                  </a:txBody>
                  <a:tcPr marL="0" marR="0" marT="304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0965" marR="67310" algn="just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-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выявления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r>
                        <a:rPr sz="1400" b="1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развития</a:t>
                      </a:r>
                      <a:r>
                        <a:rPr sz="1400" b="1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способностей</a:t>
                      </a:r>
                      <a:r>
                        <a:rPr sz="14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обучающихся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</a:t>
                      </a:r>
                      <a:r>
                        <a:rPr sz="1400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научной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(интеллектуальной),</a:t>
                      </a:r>
                      <a:r>
                        <a:rPr sz="1400" spc="16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творческой,</a:t>
                      </a:r>
                      <a:r>
                        <a:rPr sz="1400" spc="16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физкультурно-спортивной</a:t>
                      </a:r>
                      <a:r>
                        <a:rPr sz="1400" spc="15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деятельности, </a:t>
                      </a:r>
                      <a:r>
                        <a:rPr sz="1400" spc="-33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также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их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участия</a:t>
                      </a:r>
                      <a:r>
                        <a:rPr sz="1400" b="1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олимпиадах,</a:t>
                      </a:r>
                      <a:r>
                        <a:rPr sz="1400" b="1" spc="-4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2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конкурсах,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фестивалях,</a:t>
                      </a:r>
                      <a:r>
                        <a:rPr sz="1400" b="1" spc="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соревнованиях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;</a:t>
                      </a:r>
                      <a:endParaRPr sz="140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02995">
                <a:tc rowSpan="2">
                  <a:txBody>
                    <a:bodyPr/>
                    <a:lstStyle/>
                    <a:p>
                      <a:pPr marL="97155" marR="63500" algn="just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- </a:t>
                      </a:r>
                      <a:r>
                        <a:rPr sz="1400" b="1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личного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вклада </a:t>
                      </a:r>
                      <a:r>
                        <a:rPr sz="1400" b="1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повышение </a:t>
                      </a:r>
                      <a:r>
                        <a:rPr sz="1400" b="1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качества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образования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, совершенствования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методов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обучения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r>
                        <a:rPr sz="1400" spc="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воспитания,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транслирования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</a:t>
                      </a:r>
                      <a:r>
                        <a:rPr sz="1400" spc="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педагогических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коллективах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опыта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практических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результатов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своей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профессиональной </a:t>
                      </a:r>
                      <a:r>
                        <a:rPr sz="1400" spc="-33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деятельности,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активного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участия</a:t>
                      </a:r>
                      <a:r>
                        <a:rPr sz="1400" b="1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</a:t>
                      </a:r>
                      <a:r>
                        <a:rPr sz="1400" b="1" spc="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работе</a:t>
                      </a:r>
                      <a:r>
                        <a:rPr sz="1400" b="1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методических</a:t>
                      </a:r>
                      <a:r>
                        <a:rPr sz="1400" b="1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объединений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педагогических</a:t>
                      </a:r>
                      <a:r>
                        <a:rPr sz="1400" spc="-4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работников</a:t>
                      </a:r>
                      <a:r>
                        <a:rPr sz="1400" spc="-4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организации.</a:t>
                      </a:r>
                      <a:endParaRPr sz="14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317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0965" marR="66040" algn="just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- </a:t>
                      </a:r>
                      <a:r>
                        <a:rPr sz="1400" b="1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личного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вклада </a:t>
                      </a:r>
                      <a:r>
                        <a:rPr sz="1400" b="1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повышение </a:t>
                      </a:r>
                      <a:r>
                        <a:rPr sz="1400" b="1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качества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образования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, совершенствования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методов обучения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воспитания,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 </a:t>
                      </a:r>
                      <a:r>
                        <a:rPr sz="1400" b="1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продуктивного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использования новых </a:t>
                      </a:r>
                      <a:r>
                        <a:rPr sz="1400" b="1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образовательных</a:t>
                      </a:r>
                      <a:r>
                        <a:rPr sz="1400" b="1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технологий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,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транслирования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</a:t>
                      </a:r>
                      <a:r>
                        <a:rPr sz="1400" spc="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педагогических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коллективах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опыта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практических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результатов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своей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профессиональной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деятельности,</a:t>
                      </a:r>
                      <a:r>
                        <a:rPr sz="1400" spc="-5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 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том</a:t>
                      </a:r>
                      <a:r>
                        <a:rPr sz="1400" spc="-2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числе</a:t>
                      </a:r>
                      <a:r>
                        <a:rPr sz="1400" spc="-4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экспериментальной</a:t>
                      </a:r>
                      <a:r>
                        <a:rPr sz="1400" spc="-3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инновационной;</a:t>
                      </a:r>
                      <a:endParaRPr sz="1400" b="1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234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906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E7E7"/>
                    </a:solidFill>
                  </a:tcPr>
                </a:tc>
                <a:tc>
                  <a:txBody>
                    <a:bodyPr/>
                    <a:lstStyle/>
                    <a:p>
                      <a:pPr marL="100965" marR="66675" algn="just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- 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активного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участия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работе методических </a:t>
                      </a:r>
                      <a:r>
                        <a:rPr sz="1400" b="1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объединени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й 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педагогических 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2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работников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организаций,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</a:t>
                      </a:r>
                      <a:r>
                        <a:rPr sz="1400" spc="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разработке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программно-методического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сопровождения</a:t>
                      </a:r>
                      <a:r>
                        <a:rPr sz="1400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spc="-1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образовательного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процесса,</a:t>
                      </a:r>
                      <a:r>
                        <a:rPr sz="1400" spc="35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5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профессиональных </a:t>
                      </a:r>
                      <a:r>
                        <a:rPr sz="1400" b="1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</a:t>
                      </a:r>
                      <a:r>
                        <a:rPr sz="1400" b="1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конкурсах</a:t>
                      </a:r>
                      <a:r>
                        <a:rPr sz="1400" spc="-10" dirty="0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sz="1400" dirty="0"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2413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263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CABB1D3-0A46-90EA-8F59-AF755674A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31BA53-F835-7F1C-74BF-E67819018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ДОКУМЕНТЫ</a:t>
            </a:r>
            <a:endParaRPr lang="ru-RU" sz="3600" b="1" dirty="0">
              <a:solidFill>
                <a:schemeClr val="tx1"/>
              </a:solidFill>
              <a:latin typeface="Akrobat Bold" panose="00000800000000000000" charset="-52"/>
            </a:endParaRPr>
          </a:p>
        </p:txBody>
      </p:sp>
      <p:grpSp>
        <p:nvGrpSpPr>
          <p:cNvPr id="24" name="그룹 25">
            <a:extLst>
              <a:ext uri="{FF2B5EF4-FFF2-40B4-BE49-F238E27FC236}">
                <a16:creationId xmlns="" xmlns:a16="http://schemas.microsoft.com/office/drawing/2014/main" id="{99F190BC-5AE3-8263-3963-702C411E60CE}"/>
              </a:ext>
            </a:extLst>
          </p:cNvPr>
          <p:cNvGrpSpPr/>
          <p:nvPr/>
        </p:nvGrpSpPr>
        <p:grpSpPr>
          <a:xfrm>
            <a:off x="5840519" y="2910342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25" name="자유형: 도형 28">
              <a:extLst>
                <a:ext uri="{FF2B5EF4-FFF2-40B4-BE49-F238E27FC236}">
                  <a16:creationId xmlns="" xmlns:a16="http://schemas.microsoft.com/office/drawing/2014/main" id="{3E6CCEDD-2E96-8217-1C60-5E3ED81C5F5E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6" name="자유형: 도형 29">
              <a:extLst>
                <a:ext uri="{FF2B5EF4-FFF2-40B4-BE49-F238E27FC236}">
                  <a16:creationId xmlns="" xmlns:a16="http://schemas.microsoft.com/office/drawing/2014/main" id="{CEC79E37-119C-319D-5204-370E24ABEBDF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7" name="자유형: 도형 30">
              <a:extLst>
                <a:ext uri="{FF2B5EF4-FFF2-40B4-BE49-F238E27FC236}">
                  <a16:creationId xmlns="" xmlns:a16="http://schemas.microsoft.com/office/drawing/2014/main" id="{57963AE0-C406-8F11-5444-8A83F0E939C2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8" name="자유형: 도형 31">
              <a:extLst>
                <a:ext uri="{FF2B5EF4-FFF2-40B4-BE49-F238E27FC236}">
                  <a16:creationId xmlns="" xmlns:a16="http://schemas.microsoft.com/office/drawing/2014/main" id="{732788FF-BC5E-77EE-D14F-A610DC8780FF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0" name="그룹 34">
            <a:extLst>
              <a:ext uri="{FF2B5EF4-FFF2-40B4-BE49-F238E27FC236}">
                <a16:creationId xmlns="" xmlns:a16="http://schemas.microsoft.com/office/drawing/2014/main" id="{F2C447EC-3EDE-6374-95F6-3D8F5B6D24C2}"/>
              </a:ext>
            </a:extLst>
          </p:cNvPr>
          <p:cNvGrpSpPr/>
          <p:nvPr/>
        </p:nvGrpSpPr>
        <p:grpSpPr>
          <a:xfrm>
            <a:off x="2750783" y="2904998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31" name="자유형: 도형 35">
              <a:extLst>
                <a:ext uri="{FF2B5EF4-FFF2-40B4-BE49-F238E27FC236}">
                  <a16:creationId xmlns="" xmlns:a16="http://schemas.microsoft.com/office/drawing/2014/main" id="{2E7103F6-4478-8F50-2B29-8CB1E3079281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2" name="자유형: 도형 36">
              <a:extLst>
                <a:ext uri="{FF2B5EF4-FFF2-40B4-BE49-F238E27FC236}">
                  <a16:creationId xmlns="" xmlns:a16="http://schemas.microsoft.com/office/drawing/2014/main" id="{1F5787B6-FC93-DE09-8BA0-3327B97155F6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4" name="그룹 39">
            <a:extLst>
              <a:ext uri="{FF2B5EF4-FFF2-40B4-BE49-F238E27FC236}">
                <a16:creationId xmlns="" xmlns:a16="http://schemas.microsoft.com/office/drawing/2014/main" id="{53FD4BD8-7EA3-7467-58EE-65B385DC0F8C}"/>
              </a:ext>
            </a:extLst>
          </p:cNvPr>
          <p:cNvGrpSpPr/>
          <p:nvPr/>
        </p:nvGrpSpPr>
        <p:grpSpPr>
          <a:xfrm>
            <a:off x="8962426" y="2907201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5" name="자유형: 도형 40">
              <a:extLst>
                <a:ext uri="{FF2B5EF4-FFF2-40B4-BE49-F238E27FC236}">
                  <a16:creationId xmlns="" xmlns:a16="http://schemas.microsoft.com/office/drawing/2014/main" id="{C7EC83DB-4DC9-3694-8E59-22DAD83F03A7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6" name="자유형: 도형 41">
              <a:extLst>
                <a:ext uri="{FF2B5EF4-FFF2-40B4-BE49-F238E27FC236}">
                  <a16:creationId xmlns="" xmlns:a16="http://schemas.microsoft.com/office/drawing/2014/main" id="{2409FD7A-3E74-8BA8-2137-8E004073D52B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7" name="자유형: 도형 42">
              <a:extLst>
                <a:ext uri="{FF2B5EF4-FFF2-40B4-BE49-F238E27FC236}">
                  <a16:creationId xmlns="" xmlns:a16="http://schemas.microsoft.com/office/drawing/2014/main" id="{4DD2EBFC-257D-9034-1705-4A7D776A6A60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8" name="자유형: 도형 43">
              <a:extLst>
                <a:ext uri="{FF2B5EF4-FFF2-40B4-BE49-F238E27FC236}">
                  <a16:creationId xmlns="" xmlns:a16="http://schemas.microsoft.com/office/drawing/2014/main" id="{5ADFDB6A-3860-F3A2-CB6A-F4E9E3BC52E4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9" name="자유형: 도형 44">
              <a:extLst>
                <a:ext uri="{FF2B5EF4-FFF2-40B4-BE49-F238E27FC236}">
                  <a16:creationId xmlns="" xmlns:a16="http://schemas.microsoft.com/office/drawing/2014/main" id="{279C3440-DD89-6E6B-1E3D-92FC7384C511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sp>
        <p:nvSpPr>
          <p:cNvPr id="3" name="object 11">
            <a:extLst>
              <a:ext uri="{FF2B5EF4-FFF2-40B4-BE49-F238E27FC236}">
                <a16:creationId xmlns="" xmlns:a16="http://schemas.microsoft.com/office/drawing/2014/main" id="{4CBBF077-E01C-6FA5-A250-E7B73EE10561}"/>
              </a:ext>
            </a:extLst>
          </p:cNvPr>
          <p:cNvSpPr txBox="1"/>
          <p:nvPr/>
        </p:nvSpPr>
        <p:spPr>
          <a:xfrm>
            <a:off x="409752" y="1265645"/>
            <a:ext cx="5071745" cy="40241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400" b="1" u="heavy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 </a:t>
            </a:r>
            <a:r>
              <a:rPr sz="1400" b="1" u="heavy" spc="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2.</a:t>
            </a:r>
            <a:r>
              <a:rPr sz="1400" b="1" spc="1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«Документы</a:t>
            </a:r>
            <a:r>
              <a:rPr sz="1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ФИО»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  <a:r>
              <a:rPr sz="1400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включают</a:t>
            </a:r>
            <a:r>
              <a:rPr sz="1400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sz="1400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себя 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5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копии</a:t>
            </a:r>
            <a:r>
              <a:rPr sz="1400" spc="-4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следующи</a:t>
            </a:r>
            <a:r>
              <a:rPr lang="ru-RU"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х</a:t>
            </a:r>
            <a:r>
              <a:rPr sz="1400" spc="-1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1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документ</a:t>
            </a:r>
            <a:r>
              <a:rPr lang="ru-RU" sz="1400" spc="-1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ов</a:t>
            </a:r>
            <a:r>
              <a:rPr sz="1400" spc="3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u="heavy" dirty="0">
                <a:uFill>
                  <a:solidFill>
                    <a:srgbClr val="00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sz="1400" u="heavy" spc="-20" dirty="0">
                <a:uFill>
                  <a:solidFill>
                    <a:srgbClr val="00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u="heavy" spc="-15" dirty="0">
                <a:uFill>
                  <a:solidFill>
                    <a:srgbClr val="00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формате</a:t>
            </a:r>
            <a:r>
              <a:rPr sz="1400" u="heavy" spc="-35" dirty="0">
                <a:uFill>
                  <a:solidFill>
                    <a:srgbClr val="00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u="heavy" dirty="0">
                <a:uFill>
                  <a:solidFill>
                    <a:srgbClr val="00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PDF:</a:t>
            </a:r>
            <a:endParaRPr lang="ru-RU" sz="1400" b="1" u="heavy" dirty="0">
              <a:uFill>
                <a:solidFill>
                  <a:srgbClr val="000000"/>
                </a:solidFill>
              </a:u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endParaRPr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99085" marR="5715" indent="-287020" algn="just">
              <a:lnSpc>
                <a:spcPct val="100000"/>
              </a:lnSpc>
              <a:spcBef>
                <a:spcPts val="95"/>
              </a:spcBef>
              <a:buChar char="-"/>
              <a:tabLst>
                <a:tab pos="299720" algn="l"/>
              </a:tabLst>
            </a:pPr>
            <a:r>
              <a:rPr sz="14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документ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</a:t>
            </a:r>
            <a:r>
              <a:rPr sz="1400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образовании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(копии</a:t>
            </a:r>
            <a:r>
              <a:rPr sz="1400" i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дипломов</a:t>
            </a:r>
            <a:r>
              <a:rPr sz="1400" i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 </a:t>
            </a:r>
            <a:r>
              <a:rPr sz="1400" i="1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образовании;</a:t>
            </a:r>
            <a:r>
              <a:rPr sz="1400" i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дипломов</a:t>
            </a:r>
            <a:r>
              <a:rPr sz="1400" i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z="1400" i="1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профессиональной </a:t>
            </a:r>
            <a:r>
              <a:rPr sz="14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переподготовке).</a:t>
            </a:r>
            <a:r>
              <a:rPr sz="1400" i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смене</a:t>
            </a:r>
            <a:r>
              <a:rPr sz="1400" spc="45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фамилии </a:t>
            </a:r>
            <a:r>
              <a:rPr sz="1400" spc="-434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приложить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копию</a:t>
            </a:r>
            <a:r>
              <a:rPr sz="1400" spc="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документа</a:t>
            </a:r>
            <a:r>
              <a:rPr sz="1400" spc="-3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z="14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смене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фамилии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ru-RU" sz="1400" spc="-5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065" marR="5715" algn="just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endParaRPr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99085" marR="5715" indent="-287020" algn="just">
              <a:lnSpc>
                <a:spcPct val="100000"/>
              </a:lnSpc>
              <a:spcBef>
                <a:spcPts val="110"/>
              </a:spcBef>
              <a:buChar char="-"/>
              <a:tabLst>
                <a:tab pos="299720" algn="l"/>
                <a:tab pos="1183005" algn="l"/>
                <a:tab pos="2810510" algn="l"/>
                <a:tab pos="3709670" algn="l"/>
              </a:tabLst>
            </a:pPr>
            <a:r>
              <a:rPr sz="1400" spc="-10" dirty="0" err="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приказы</a:t>
            </a:r>
            <a:r>
              <a:rPr sz="1400" spc="-5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(или</a:t>
            </a:r>
            <a:r>
              <a:rPr sz="1400" spc="4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выписки </a:t>
            </a:r>
            <a:r>
              <a:rPr sz="1400" spc="-434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	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</a:t>
            </a:r>
            <a:r>
              <a:rPr sz="14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z="1400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sz="1400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ов)	</a:t>
            </a:r>
            <a:r>
              <a:rPr lang="ru-RU" sz="1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dirty="0" err="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sz="1400"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</a:t>
            </a:r>
            <a:r>
              <a:rPr sz="14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ано</a:t>
            </a:r>
            <a:r>
              <a:rPr sz="1400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sz="1400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ен</a:t>
            </a:r>
            <a:r>
              <a:rPr sz="1400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 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квалификационной </a:t>
            </a:r>
            <a:r>
              <a:rPr sz="1400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категории </a:t>
            </a:r>
            <a:r>
              <a:rPr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</a:t>
            </a:r>
            <a:r>
              <a:rPr sz="14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 </a:t>
            </a:r>
            <a:r>
              <a:rPr sz="1400" i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отсутствии </a:t>
            </a:r>
            <a:r>
              <a:rPr sz="14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указанных документов </a:t>
            </a:r>
            <a:r>
              <a:rPr sz="1400" i="1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необходимо </a:t>
            </a:r>
            <a:r>
              <a:rPr sz="1400" i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приложить </a:t>
            </a:r>
            <a:r>
              <a:rPr sz="14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копию </a:t>
            </a:r>
            <a:r>
              <a:rPr sz="1400" i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трудовой </a:t>
            </a:r>
            <a:r>
              <a:rPr sz="1400" i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книжки </a:t>
            </a:r>
            <a:r>
              <a:rPr sz="14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 </a:t>
            </a:r>
            <a:r>
              <a:rPr sz="1400" i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указанием приказов </a:t>
            </a:r>
            <a:r>
              <a:rPr sz="14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sz="1400" i="1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сроков</a:t>
            </a:r>
            <a:r>
              <a:rPr sz="1400" i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квалификационных</a:t>
            </a:r>
            <a:r>
              <a:rPr sz="1400" i="1" spc="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i="1"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категорий</a:t>
            </a:r>
            <a:r>
              <a:rPr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).</a:t>
            </a:r>
            <a:endParaRPr lang="ru-RU" sz="1400" spc="-5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065" marR="5715" algn="just">
              <a:lnSpc>
                <a:spcPct val="100000"/>
              </a:lnSpc>
              <a:spcBef>
                <a:spcPts val="110"/>
              </a:spcBef>
              <a:tabLst>
                <a:tab pos="299720" algn="l"/>
                <a:tab pos="1183005" algn="l"/>
                <a:tab pos="2810510" algn="l"/>
                <a:tab pos="3709670" algn="l"/>
              </a:tabLst>
            </a:pPr>
            <a:endParaRPr lang="ru-RU" sz="1400" spc="-5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99085" marR="5715" indent="-287020" algn="just">
              <a:spcBef>
                <a:spcPts val="110"/>
              </a:spcBef>
              <a:buFontTx/>
              <a:buChar char="-"/>
              <a:tabLst>
                <a:tab pos="299720" algn="l"/>
                <a:tab pos="1183005" algn="l"/>
                <a:tab pos="2810510" algn="l"/>
                <a:tab pos="3709670" algn="l"/>
              </a:tabLst>
            </a:pPr>
            <a:r>
              <a:rPr lang="ru-RU" sz="1400" spc="-1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</a:t>
            </a:r>
            <a:r>
              <a:rPr lang="ru-RU" sz="1400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</a:t>
            </a:r>
            <a:r>
              <a:rPr lang="ru-RU" sz="1400" spc="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lang="ru-RU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</a:t>
            </a:r>
            <a:r>
              <a:rPr lang="ru-RU" sz="1400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</a:t>
            </a:r>
            <a:r>
              <a:rPr lang="ru-RU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lang="ru-RU" sz="1400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lang="ru-RU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ер</a:t>
            </a:r>
            <a:r>
              <a:rPr lang="ru-RU" sz="1400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</a:t>
            </a:r>
            <a:r>
              <a:rPr lang="ru-RU"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lang="ru-RU" sz="1400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lang="ru-RU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я	о	</a:t>
            </a:r>
            <a:r>
              <a:rPr lang="ru-RU"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</a:t>
            </a:r>
            <a:r>
              <a:rPr lang="ru-RU" sz="1400" spc="-5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lang="ru-RU" sz="1400" spc="-7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х</a:t>
            </a:r>
            <a:r>
              <a:rPr lang="ru-RU" sz="1400" spc="-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lang="ru-RU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жде</a:t>
            </a:r>
            <a:r>
              <a:rPr lang="ru-RU" sz="1400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lang="ru-RU"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lang="ru-RU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	</a:t>
            </a:r>
            <a:r>
              <a:rPr lang="ru-RU" sz="1400" spc="-3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</a:t>
            </a:r>
            <a:r>
              <a:rPr lang="ru-RU" sz="14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</a:t>
            </a:r>
            <a:r>
              <a:rPr lang="ru-RU" sz="1400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</a:t>
            </a:r>
            <a:r>
              <a:rPr lang="ru-RU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сов	</a:t>
            </a:r>
            <a:r>
              <a:rPr lang="ru-RU" sz="1400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</a:t>
            </a:r>
            <a:r>
              <a:rPr lang="ru-RU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К, ПП, </a:t>
            </a:r>
          </a:p>
          <a:p>
            <a:pPr marL="299085" marR="5715" indent="-287020" algn="just">
              <a:spcBef>
                <a:spcPts val="110"/>
              </a:spcBef>
              <a:buFontTx/>
              <a:buChar char="-"/>
              <a:tabLst>
                <a:tab pos="299720" algn="l"/>
                <a:tab pos="1183005" algn="l"/>
                <a:tab pos="2810510" algn="l"/>
                <a:tab pos="3709670" algn="l"/>
              </a:tabLst>
            </a:pPr>
            <a:r>
              <a:rPr lang="ru-RU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др.</a:t>
            </a:r>
          </a:p>
          <a:p>
            <a:pPr marL="299085" marR="5715" indent="-287020" algn="just">
              <a:lnSpc>
                <a:spcPct val="100000"/>
              </a:lnSpc>
              <a:spcBef>
                <a:spcPts val="110"/>
              </a:spcBef>
              <a:buChar char="-"/>
              <a:tabLst>
                <a:tab pos="299720" algn="l"/>
                <a:tab pos="1183005" algn="l"/>
                <a:tab pos="2810510" algn="l"/>
                <a:tab pos="3709670" algn="l"/>
              </a:tabLst>
            </a:pPr>
            <a:endParaRPr sz="1600" dirty="0">
              <a:cs typeface="Times New Roman"/>
            </a:endParaRPr>
          </a:p>
        </p:txBody>
      </p:sp>
      <p:sp>
        <p:nvSpPr>
          <p:cNvPr id="4" name="object 13">
            <a:extLst>
              <a:ext uri="{FF2B5EF4-FFF2-40B4-BE49-F238E27FC236}">
                <a16:creationId xmlns="" xmlns:a16="http://schemas.microsoft.com/office/drawing/2014/main" id="{4B8254B3-A4C0-BD4D-F93E-3B956062E426}"/>
              </a:ext>
            </a:extLst>
          </p:cNvPr>
          <p:cNvSpPr txBox="1"/>
          <p:nvPr/>
        </p:nvSpPr>
        <p:spPr>
          <a:xfrm>
            <a:off x="731775" y="5633655"/>
            <a:ext cx="4485336" cy="412292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74295">
              <a:lnSpc>
                <a:spcPct val="100000"/>
              </a:lnSpc>
              <a:spcBef>
                <a:spcPts val="1195"/>
              </a:spcBef>
            </a:pPr>
            <a:r>
              <a:rPr sz="1600" b="1" u="sng" spc="-1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sz="1600" b="1" u="heavy" spc="-15" dirty="0" err="1">
                <a:uFill>
                  <a:solidFill>
                    <a:srgbClr val="AC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азвания</a:t>
            </a:r>
            <a:r>
              <a:rPr sz="1600" b="1" u="heavy" spc="-15" dirty="0">
                <a:uFill>
                  <a:solidFill>
                    <a:srgbClr val="AC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файла:</a:t>
            </a:r>
            <a:r>
              <a:rPr sz="1600" b="1" u="heavy" spc="-20" dirty="0">
                <a:uFill>
                  <a:solidFill>
                    <a:srgbClr val="AC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«Документы</a:t>
            </a:r>
            <a:r>
              <a:rPr sz="1600" b="1" u="heavy" spc="-45" dirty="0">
                <a:uFill>
                  <a:solidFill>
                    <a:srgbClr val="AC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600" b="1" u="heavy" spc="-5" dirty="0">
                <a:uFill>
                  <a:solidFill>
                    <a:srgbClr val="AC00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ФИО.pdf».</a:t>
            </a:r>
            <a:endParaRPr sz="1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6" name="object 16">
            <a:extLst>
              <a:ext uri="{FF2B5EF4-FFF2-40B4-BE49-F238E27FC236}">
                <a16:creationId xmlns="" xmlns:a16="http://schemas.microsoft.com/office/drawing/2014/main" id="{9CD51507-0C90-79D3-FBAE-59323D29E17F}"/>
              </a:ext>
            </a:extLst>
          </p:cNvPr>
          <p:cNvGrpSpPr/>
          <p:nvPr/>
        </p:nvGrpSpPr>
        <p:grpSpPr>
          <a:xfrm>
            <a:off x="7880245" y="1290576"/>
            <a:ext cx="4070995" cy="4995731"/>
            <a:chOff x="7859892" y="1126672"/>
            <a:chExt cx="4070995" cy="4995731"/>
          </a:xfrm>
        </p:grpSpPr>
        <p:pic>
          <p:nvPicPr>
            <p:cNvPr id="7" name="object 17">
              <a:extLst>
                <a:ext uri="{FF2B5EF4-FFF2-40B4-BE49-F238E27FC236}">
                  <a16:creationId xmlns="" xmlns:a16="http://schemas.microsoft.com/office/drawing/2014/main" id="{5E2819B4-0200-6AC9-4B4A-8C810D95BE4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73190" y="1126672"/>
              <a:ext cx="1731919" cy="2092526"/>
            </a:xfrm>
            <a:prstGeom prst="rect">
              <a:avLst/>
            </a:prstGeom>
          </p:spPr>
        </p:pic>
        <p:pic>
          <p:nvPicPr>
            <p:cNvPr id="9" name="object 19">
              <a:extLst>
                <a:ext uri="{FF2B5EF4-FFF2-40B4-BE49-F238E27FC236}">
                  <a16:creationId xmlns="" xmlns:a16="http://schemas.microsoft.com/office/drawing/2014/main" id="{DFA1E1AA-F8D7-6F38-177E-F68C5FA4F35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59892" y="2736442"/>
              <a:ext cx="2546350" cy="1684020"/>
            </a:xfrm>
            <a:prstGeom prst="rect">
              <a:avLst/>
            </a:prstGeom>
          </p:spPr>
        </p:pic>
        <p:pic>
          <p:nvPicPr>
            <p:cNvPr id="10" name="object 20">
              <a:extLst>
                <a:ext uri="{FF2B5EF4-FFF2-40B4-BE49-F238E27FC236}">
                  <a16:creationId xmlns="" xmlns:a16="http://schemas.microsoft.com/office/drawing/2014/main" id="{111A2F01-9245-432C-9E60-01173C31F7D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428607" y="4338053"/>
              <a:ext cx="2502280" cy="1784350"/>
            </a:xfrm>
            <a:prstGeom prst="rect">
              <a:avLst/>
            </a:prstGeom>
          </p:spPr>
        </p:pic>
      </p:grpSp>
      <p:pic>
        <p:nvPicPr>
          <p:cNvPr id="11" name="object 14">
            <a:extLst>
              <a:ext uri="{FF2B5EF4-FFF2-40B4-BE49-F238E27FC236}">
                <a16:creationId xmlns="" xmlns:a16="http://schemas.microsoft.com/office/drawing/2014/main" id="{BB205C41-6E33-2A56-E9EF-241D7E1CD8A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036859" y="1333006"/>
            <a:ext cx="2523871" cy="176656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583" y="3440518"/>
            <a:ext cx="2218977" cy="266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89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2292824" y="214313"/>
            <a:ext cx="5746276" cy="6492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600" dirty="0" smtClean="0">
                <a:solidFill>
                  <a:schemeClr val="tx1"/>
                </a:solidFill>
              </a:rPr>
              <a:t>РЕЗУЛЬТАТЫ </a:t>
            </a:r>
          </a:p>
          <a:p>
            <a:pPr algn="ctr">
              <a:defRPr/>
            </a:pPr>
            <a:r>
              <a:rPr lang="ru-RU" sz="2600" dirty="0" smtClean="0">
                <a:solidFill>
                  <a:schemeClr val="tx1"/>
                </a:solidFill>
              </a:rPr>
              <a:t>ПРОФЕССИОНАЛЬНОЙ ДЕЯТЕЛЬНОСТИ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850" y="1334689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Файл 3.1. </a:t>
            </a:r>
            <a:r>
              <a:rPr lang="ru-RU" sz="16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«</a:t>
            </a:r>
            <a:r>
              <a:rPr lang="ru-RU" sz="16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Результаты профессиональной деятельности»: </a:t>
            </a:r>
            <a:r>
              <a:rPr lang="ru-RU" sz="1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заполненные рекомендованные таблицы с </a:t>
            </a:r>
            <a:r>
              <a:rPr lang="ru-RU" sz="1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результатами профессиональной деятельности </a:t>
            </a:r>
            <a:r>
              <a:rPr lang="ru-RU" sz="1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 формате PDF </a:t>
            </a:r>
            <a:r>
              <a:rPr lang="ru-RU" sz="1600" i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(представляет  собой единый документ с подписью и датой в конце документа</a:t>
            </a:r>
            <a:r>
              <a:rPr lang="ru-RU" sz="1600" i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).</a:t>
            </a:r>
          </a:p>
          <a:p>
            <a:pPr algn="just"/>
            <a:endParaRPr lang="ru-RU" sz="1600" i="1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just"/>
            <a:r>
              <a:rPr lang="ru-RU" sz="1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Результаты профессиональных достижений педагога могут  быть размещены на сайте ОО или личном сайте педагога, который  должен содержать только ту информацию, которая </a:t>
            </a:r>
            <a:r>
              <a:rPr lang="ru-RU" sz="1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соответствует требованиям </a:t>
            </a:r>
            <a:r>
              <a:rPr lang="ru-RU" sz="1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Федерального закона от 29 декабря 2012 года №  273-ФЗ «Об образовании в Российской Федерации», ст.29.</a:t>
            </a:r>
          </a:p>
          <a:p>
            <a:pPr algn="just"/>
            <a:r>
              <a:rPr lang="ru-RU" sz="16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Название файла: </a:t>
            </a:r>
            <a:r>
              <a:rPr lang="ru-RU" sz="1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«Результаты профессиональной  деятельности.pdf</a:t>
            </a:r>
            <a:r>
              <a:rPr lang="ru-RU" sz="1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.».</a:t>
            </a:r>
          </a:p>
          <a:p>
            <a:pPr algn="just"/>
            <a:endParaRPr lang="ru-RU" sz="16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Файл 3.2. </a:t>
            </a:r>
            <a:r>
              <a:rPr lang="ru-RU" sz="16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«Показатели с ссылками»: </a:t>
            </a:r>
            <a:r>
              <a:rPr lang="ru-RU" sz="1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 результатах профессиональной деятельности рекомендуем сообщать </a:t>
            </a:r>
            <a:r>
              <a:rPr lang="ru-RU" sz="1600" b="1" dirty="0" err="1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гоперссылками</a:t>
            </a:r>
            <a:r>
              <a:rPr lang="ru-RU" sz="1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в таблицах в отдельном  файле в формате </a:t>
            </a:r>
            <a:r>
              <a:rPr lang="ru-RU" sz="1600" dirty="0" err="1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Word</a:t>
            </a:r>
            <a:r>
              <a:rPr lang="ru-RU" sz="1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</a:p>
          <a:p>
            <a:pPr algn="just"/>
            <a:r>
              <a:rPr lang="ru-RU" sz="16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Названия файла:</a:t>
            </a:r>
            <a:r>
              <a:rPr lang="ru-RU" sz="16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«Показатели с ссылками </a:t>
            </a:r>
            <a:r>
              <a:rPr lang="ru-RU" sz="1600" dirty="0" err="1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docx</a:t>
            </a:r>
            <a:r>
              <a:rPr lang="ru-RU" sz="16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».</a:t>
            </a:r>
            <a:endParaRPr lang="ru-RU" sz="16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5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23881" y="1236363"/>
            <a:ext cx="5075384" cy="5066557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85198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18522F7-C3CE-E5AC-8DCD-161EF91A4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AAA2CF-82D5-DEC1-0C45-0ADCA7E04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8701" y="327927"/>
            <a:ext cx="5434413" cy="644127"/>
          </a:xfrm>
        </p:spPr>
        <p:txBody>
          <a:bodyPr/>
          <a:lstStyle/>
          <a:p>
            <a:pPr algn="ctr"/>
            <a:r>
              <a:rPr lang="ru-RU" sz="2800" b="1" spc="-10" dirty="0">
                <a:solidFill>
                  <a:schemeClr val="tx1"/>
                </a:solidFill>
              </a:rPr>
              <a:t>ПОДТВЕРЖДАЮЩИЕ</a:t>
            </a:r>
            <a:r>
              <a:rPr lang="ru-RU" sz="2800" b="1" spc="-5" dirty="0">
                <a:solidFill>
                  <a:schemeClr val="tx1"/>
                </a:solidFill>
              </a:rPr>
              <a:t> </a:t>
            </a:r>
            <a:r>
              <a:rPr lang="ru-RU" sz="2800" b="1" spc="-10" dirty="0">
                <a:solidFill>
                  <a:schemeClr val="tx1"/>
                </a:solidFill>
              </a:rPr>
              <a:t>ДОКУМЕНТЫ</a:t>
            </a:r>
            <a:endParaRPr lang="ru-RU" sz="2800" b="1" dirty="0">
              <a:solidFill>
                <a:schemeClr val="tx1"/>
              </a:solidFill>
              <a:latin typeface="Akrobat Bold" panose="00000800000000000000" charset="-52"/>
            </a:endParaRPr>
          </a:p>
        </p:txBody>
      </p:sp>
      <p:grpSp>
        <p:nvGrpSpPr>
          <p:cNvPr id="24" name="그룹 25">
            <a:extLst>
              <a:ext uri="{FF2B5EF4-FFF2-40B4-BE49-F238E27FC236}">
                <a16:creationId xmlns="" xmlns:a16="http://schemas.microsoft.com/office/drawing/2014/main" id="{89A75CDC-D905-939A-3A4C-ADB6CA352D06}"/>
              </a:ext>
            </a:extLst>
          </p:cNvPr>
          <p:cNvGrpSpPr/>
          <p:nvPr/>
        </p:nvGrpSpPr>
        <p:grpSpPr>
          <a:xfrm>
            <a:off x="5840519" y="2910342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25" name="자유형: 도형 28">
              <a:extLst>
                <a:ext uri="{FF2B5EF4-FFF2-40B4-BE49-F238E27FC236}">
                  <a16:creationId xmlns="" xmlns:a16="http://schemas.microsoft.com/office/drawing/2014/main" id="{A870CBD0-3A5C-6CD4-86E6-72ACCE2F0D8B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6" name="자유형: 도형 29">
              <a:extLst>
                <a:ext uri="{FF2B5EF4-FFF2-40B4-BE49-F238E27FC236}">
                  <a16:creationId xmlns="" xmlns:a16="http://schemas.microsoft.com/office/drawing/2014/main" id="{69F65063-BAB7-A68E-98D0-BCDFCDC0DD4A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7" name="자유형: 도형 30">
              <a:extLst>
                <a:ext uri="{FF2B5EF4-FFF2-40B4-BE49-F238E27FC236}">
                  <a16:creationId xmlns="" xmlns:a16="http://schemas.microsoft.com/office/drawing/2014/main" id="{1DAC1F4F-7999-07D4-DE63-83213620E61C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8" name="자유형: 도형 31">
              <a:extLst>
                <a:ext uri="{FF2B5EF4-FFF2-40B4-BE49-F238E27FC236}">
                  <a16:creationId xmlns="" xmlns:a16="http://schemas.microsoft.com/office/drawing/2014/main" id="{E8B0BFDB-EACA-E2A8-4729-E262E8E8CD19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0" name="그룹 34">
            <a:extLst>
              <a:ext uri="{FF2B5EF4-FFF2-40B4-BE49-F238E27FC236}">
                <a16:creationId xmlns="" xmlns:a16="http://schemas.microsoft.com/office/drawing/2014/main" id="{22FBF23D-B980-72F1-44DD-C7335CBFC0E3}"/>
              </a:ext>
            </a:extLst>
          </p:cNvPr>
          <p:cNvGrpSpPr/>
          <p:nvPr/>
        </p:nvGrpSpPr>
        <p:grpSpPr>
          <a:xfrm>
            <a:off x="2750783" y="2904998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31" name="자유형: 도형 35">
              <a:extLst>
                <a:ext uri="{FF2B5EF4-FFF2-40B4-BE49-F238E27FC236}">
                  <a16:creationId xmlns="" xmlns:a16="http://schemas.microsoft.com/office/drawing/2014/main" id="{29C08F4D-993A-556D-3B2E-1D0068440AE2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2" name="자유형: 도형 36">
              <a:extLst>
                <a:ext uri="{FF2B5EF4-FFF2-40B4-BE49-F238E27FC236}">
                  <a16:creationId xmlns="" xmlns:a16="http://schemas.microsoft.com/office/drawing/2014/main" id="{E4A8E9DD-2814-BEA6-7635-B1362D765273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4" name="그룹 39">
            <a:extLst>
              <a:ext uri="{FF2B5EF4-FFF2-40B4-BE49-F238E27FC236}">
                <a16:creationId xmlns="" xmlns:a16="http://schemas.microsoft.com/office/drawing/2014/main" id="{DFF95A55-C04B-18D7-FC9B-FEE0233878AE}"/>
              </a:ext>
            </a:extLst>
          </p:cNvPr>
          <p:cNvGrpSpPr/>
          <p:nvPr/>
        </p:nvGrpSpPr>
        <p:grpSpPr>
          <a:xfrm>
            <a:off x="8962426" y="2907201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5" name="자유형: 도형 40">
              <a:extLst>
                <a:ext uri="{FF2B5EF4-FFF2-40B4-BE49-F238E27FC236}">
                  <a16:creationId xmlns="" xmlns:a16="http://schemas.microsoft.com/office/drawing/2014/main" id="{8FCB48DA-E005-F06E-7C88-02AD27AAE546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6" name="자유형: 도형 41">
              <a:extLst>
                <a:ext uri="{FF2B5EF4-FFF2-40B4-BE49-F238E27FC236}">
                  <a16:creationId xmlns="" xmlns:a16="http://schemas.microsoft.com/office/drawing/2014/main" id="{5C7645E6-1057-5EC6-CDA2-0702545E9BB1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7" name="자유형: 도형 42">
              <a:extLst>
                <a:ext uri="{FF2B5EF4-FFF2-40B4-BE49-F238E27FC236}">
                  <a16:creationId xmlns="" xmlns:a16="http://schemas.microsoft.com/office/drawing/2014/main" id="{90FBA9F5-8BCA-F148-F8DE-2E350AAA1FFB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8" name="자유형: 도형 43">
              <a:extLst>
                <a:ext uri="{FF2B5EF4-FFF2-40B4-BE49-F238E27FC236}">
                  <a16:creationId xmlns="" xmlns:a16="http://schemas.microsoft.com/office/drawing/2014/main" id="{2A915C6E-A660-2E08-8E8D-6AC84F01C678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9" name="자유형: 도형 44">
              <a:extLst>
                <a:ext uri="{FF2B5EF4-FFF2-40B4-BE49-F238E27FC236}">
                  <a16:creationId xmlns="" xmlns:a16="http://schemas.microsoft.com/office/drawing/2014/main" id="{F9EE048B-082E-4526-24B7-6DFB5D8763B8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sp>
        <p:nvSpPr>
          <p:cNvPr id="3" name="object 13">
            <a:extLst>
              <a:ext uri="{FF2B5EF4-FFF2-40B4-BE49-F238E27FC236}">
                <a16:creationId xmlns="" xmlns:a16="http://schemas.microsoft.com/office/drawing/2014/main" id="{58AEFE16-EB49-14DC-58D1-00D2E5A1C061}"/>
              </a:ext>
            </a:extLst>
          </p:cNvPr>
          <p:cNvSpPr txBox="1"/>
          <p:nvPr/>
        </p:nvSpPr>
        <p:spPr>
          <a:xfrm>
            <a:off x="270032" y="1278285"/>
            <a:ext cx="5662931" cy="52927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447675" algn="just">
              <a:lnSpc>
                <a:spcPct val="107300"/>
              </a:lnSpc>
              <a:spcBef>
                <a:spcPts val="105"/>
              </a:spcBef>
            </a:pPr>
            <a:r>
              <a:rPr b="1" spc="-15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</a:t>
            </a:r>
            <a:r>
              <a:rPr b="1" spc="-1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5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5.</a:t>
            </a:r>
            <a:r>
              <a:rPr b="1" spc="1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«Подтверждающие</a:t>
            </a:r>
            <a:r>
              <a:rPr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документы»</a:t>
            </a:r>
            <a:r>
              <a:rPr b="1" spc="38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(оформить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единым архивом,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внутри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архива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все </a:t>
            </a:r>
            <a:r>
              <a:rPr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приложения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должны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быть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пронумерованы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соответствии</a:t>
            </a:r>
            <a:r>
              <a:rPr spc="-3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</a:t>
            </a:r>
            <a:r>
              <a:rPr spc="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показателями).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6350" indent="447675" algn="just">
              <a:lnSpc>
                <a:spcPct val="107500"/>
              </a:lnSpc>
              <a:spcBef>
                <a:spcPts val="80"/>
              </a:spcBef>
            </a:pPr>
            <a:r>
              <a:rPr i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Для</a:t>
            </a:r>
            <a:r>
              <a:rPr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передачи</a:t>
            </a:r>
            <a:r>
              <a:rPr i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файлов</a:t>
            </a:r>
            <a:r>
              <a:rPr i="1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большого</a:t>
            </a:r>
            <a:r>
              <a:rPr i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spc="-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объема</a:t>
            </a:r>
            <a:r>
              <a:rPr i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рекомендуем </a:t>
            </a:r>
            <a:r>
              <a:rPr i="1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воспользоваться</a:t>
            </a:r>
            <a:r>
              <a:rPr i="1" spc="3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облачным</a:t>
            </a:r>
            <a:r>
              <a:rPr i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хранилищем</a:t>
            </a:r>
            <a:r>
              <a:rPr i="1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i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данных.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11430" indent="447675" algn="just">
              <a:lnSpc>
                <a:spcPct val="106900"/>
              </a:lnSpc>
              <a:tabLst>
                <a:tab pos="2252980" algn="l"/>
                <a:tab pos="3369945" algn="l"/>
                <a:tab pos="4127500" algn="l"/>
              </a:tabLst>
            </a:pPr>
            <a:r>
              <a:rPr spc="-2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</a:t>
            </a:r>
            <a:r>
              <a:rPr spc="-1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</a:t>
            </a:r>
            <a:r>
              <a:rPr spc="-4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</a:t>
            </a:r>
            <a:r>
              <a:rPr spc="-2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ани</a:t>
            </a:r>
            <a:r>
              <a:rPr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фай</a:t>
            </a:r>
            <a:r>
              <a:rPr spc="-1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</a:t>
            </a:r>
            <a:r>
              <a:rPr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</a:t>
            </a:r>
            <a:r>
              <a:rPr spc="-1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</a:t>
            </a:r>
            <a:r>
              <a:rPr spc="-5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</a:t>
            </a:r>
            <a:r>
              <a:rPr spc="-1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тв</a:t>
            </a:r>
            <a:r>
              <a:rPr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</a:t>
            </a:r>
            <a:r>
              <a:rPr spc="-1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</a:t>
            </a:r>
            <a:r>
              <a:rPr spc="-2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ж</a:t>
            </a:r>
            <a:r>
              <a:rPr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даю</a:t>
            </a:r>
            <a:r>
              <a:rPr spc="-1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щ</a:t>
            </a:r>
            <a:r>
              <a:rPr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pc="-5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</a:t>
            </a:r>
            <a:r>
              <a:rPr lang="ru-RU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документы.pdf».</a:t>
            </a:r>
            <a:endParaRPr lang="ru-RU" spc="-1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11430" indent="447675" algn="just">
              <a:lnSpc>
                <a:spcPct val="106900"/>
              </a:lnSpc>
              <a:tabLst>
                <a:tab pos="2252980" algn="l"/>
                <a:tab pos="3369945" algn="l"/>
                <a:tab pos="4127500" algn="l"/>
              </a:tabLst>
            </a:pPr>
            <a:endParaRPr lang="ru-RU" spc="-1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algn="just">
              <a:lnSpc>
                <a:spcPct val="100000"/>
              </a:lnSpc>
              <a:spcBef>
                <a:spcPts val="290"/>
              </a:spcBef>
            </a:pPr>
            <a:r>
              <a:rPr lang="ru-RU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Рекомендации: </a:t>
            </a:r>
            <a:r>
              <a:rPr lang="ru-RU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Грамоты </a:t>
            </a:r>
            <a:r>
              <a:rPr lang="ru-RU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уровня </a:t>
            </a:r>
            <a:r>
              <a:rPr lang="ru-RU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образовательной </a:t>
            </a:r>
            <a:r>
              <a:rPr lang="ru-RU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организации </a:t>
            </a:r>
            <a:r>
              <a:rPr lang="ru-RU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не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предоставляются.</a:t>
            </a:r>
          </a:p>
          <a:p>
            <a:pPr marL="12700" algn="just">
              <a:lnSpc>
                <a:spcPct val="100000"/>
              </a:lnSpc>
              <a:spcBef>
                <a:spcPts val="290"/>
              </a:spcBef>
            </a:pPr>
            <a:endParaRPr lang="ru-RU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5080" indent="447675" algn="just">
              <a:lnSpc>
                <a:spcPts val="2050"/>
              </a:lnSpc>
              <a:spcBef>
                <a:spcPts val="55"/>
              </a:spcBef>
              <a:tabLst>
                <a:tab pos="893444" algn="l"/>
                <a:tab pos="1571625" algn="l"/>
                <a:tab pos="1858010" algn="l"/>
                <a:tab pos="2679700" algn="l"/>
                <a:tab pos="4211320" algn="l"/>
                <a:tab pos="4514215" algn="l"/>
              </a:tabLst>
            </a:pPr>
            <a:r>
              <a:rPr lang="ru-RU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ru-RU" b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</a:t>
            </a:r>
            <a:r>
              <a:rPr lang="ru-RU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ле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 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ru-RU" b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</a:t>
            </a:r>
            <a:r>
              <a:rPr lang="ru-RU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</a:t>
            </a:r>
            <a:r>
              <a:rPr lang="ru-RU" b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ru-RU" b="1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</a:t>
            </a:r>
            <a:r>
              <a:rPr lang="ru-RU" b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</a:t>
            </a:r>
            <a:r>
              <a:rPr lang="ru-RU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ион</a:t>
            </a:r>
            <a:r>
              <a:rPr lang="ru-RU" b="1"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lang="ru-RU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ь</a:t>
            </a:r>
            <a:r>
              <a:rPr lang="ru-RU" b="1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lang="ru-RU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lang="ru-RU" b="1" spc="-6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</a:t>
            </a:r>
            <a:r>
              <a:rPr lang="ru-RU" b="1" spc="-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</a:t>
            </a:r>
            <a:r>
              <a:rPr lang="ru-RU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</a:t>
            </a:r>
            <a:r>
              <a:rPr lang="ru-RU" b="1" spc="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lang="ru-RU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ь</a:t>
            </a:r>
            <a:r>
              <a:rPr lang="ru-RU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lang="ru-RU" b="1" spc="-6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  </a:t>
            </a:r>
            <a:r>
              <a:rPr lang="ru-RU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уровней,</a:t>
            </a:r>
            <a:r>
              <a:rPr lang="ru-RU" b="1" spc="8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</a:t>
            </a:r>
            <a:r>
              <a:rPr lang="ru-RU" b="1" spc="7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–</a:t>
            </a:r>
            <a:r>
              <a:rPr lang="ru-RU" b="1" spc="7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</a:t>
            </a:r>
            <a:r>
              <a:rPr lang="ru-RU" b="1" spc="9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муниципального,</a:t>
            </a:r>
            <a:r>
              <a:rPr lang="ru-RU" b="1" spc="8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подтверждающие </a:t>
            </a:r>
            <a:r>
              <a:rPr lang="ru-RU" b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результаты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профессиональной </a:t>
            </a:r>
            <a:r>
              <a:rPr lang="ru-RU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деятельности</a:t>
            </a:r>
            <a:r>
              <a:rPr lang="ru-RU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ru-RU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700" marR="11430" indent="447675" algn="just">
              <a:lnSpc>
                <a:spcPct val="106900"/>
              </a:lnSpc>
              <a:tabLst>
                <a:tab pos="2252980" algn="l"/>
                <a:tab pos="3369945" algn="l"/>
                <a:tab pos="4127500" algn="l"/>
              </a:tabLst>
            </a:pPr>
            <a:endParaRPr dirty="0">
              <a:cs typeface="Times New Roman"/>
            </a:endParaRPr>
          </a:p>
        </p:txBody>
      </p:sp>
      <p:pic>
        <p:nvPicPr>
          <p:cNvPr id="4" name="object 17">
            <a:extLst>
              <a:ext uri="{FF2B5EF4-FFF2-40B4-BE49-F238E27FC236}">
                <a16:creationId xmlns="" xmlns:a16="http://schemas.microsoft.com/office/drawing/2014/main" id="{A98B4736-21F0-BAC4-7454-B238228133B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96502" y="1278285"/>
            <a:ext cx="1673225" cy="2298319"/>
          </a:xfrm>
          <a:prstGeom prst="rect">
            <a:avLst/>
          </a:prstGeom>
        </p:spPr>
      </p:pic>
      <p:pic>
        <p:nvPicPr>
          <p:cNvPr id="10" name="object 6">
            <a:extLst>
              <a:ext uri="{FF2B5EF4-FFF2-40B4-BE49-F238E27FC236}">
                <a16:creationId xmlns="" xmlns:a16="http://schemas.microsoft.com/office/drawing/2014/main" id="{3374F361-EAC7-C0F8-FDF6-927E50FEE4C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10035" y="3774453"/>
            <a:ext cx="1531493" cy="2164715"/>
          </a:xfrm>
          <a:prstGeom prst="rect">
            <a:avLst/>
          </a:prstGeom>
        </p:spPr>
      </p:pic>
      <p:pic>
        <p:nvPicPr>
          <p:cNvPr id="11" name="object 18">
            <a:extLst>
              <a:ext uri="{FF2B5EF4-FFF2-40B4-BE49-F238E27FC236}">
                <a16:creationId xmlns="" xmlns:a16="http://schemas.microsoft.com/office/drawing/2014/main" id="{CF9A5F5E-2050-82F8-FFED-D3CB0B89BB1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33266" y="1358041"/>
            <a:ext cx="1567815" cy="2218563"/>
          </a:xfrm>
          <a:prstGeom prst="rect">
            <a:avLst/>
          </a:prstGeom>
        </p:spPr>
      </p:pic>
      <p:grpSp>
        <p:nvGrpSpPr>
          <p:cNvPr id="12" name="object 19">
            <a:extLst>
              <a:ext uri="{FF2B5EF4-FFF2-40B4-BE49-F238E27FC236}">
                <a16:creationId xmlns="" xmlns:a16="http://schemas.microsoft.com/office/drawing/2014/main" id="{22E29420-C92D-A47B-5D29-82827E83D9F9}"/>
              </a:ext>
            </a:extLst>
          </p:cNvPr>
          <p:cNvGrpSpPr/>
          <p:nvPr/>
        </p:nvGrpSpPr>
        <p:grpSpPr>
          <a:xfrm>
            <a:off x="1430274" y="3500463"/>
            <a:ext cx="9331325" cy="2626995"/>
            <a:chOff x="1430274" y="3500463"/>
            <a:chExt cx="9331325" cy="2626995"/>
          </a:xfrm>
        </p:grpSpPr>
        <p:pic>
          <p:nvPicPr>
            <p:cNvPr id="13" name="object 20">
              <a:extLst>
                <a:ext uri="{FF2B5EF4-FFF2-40B4-BE49-F238E27FC236}">
                  <a16:creationId xmlns="" xmlns:a16="http://schemas.microsoft.com/office/drawing/2014/main" id="{506D3D2E-4335-7E1F-8989-01787F90D871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72553" y="3500463"/>
              <a:ext cx="2022982" cy="2565908"/>
            </a:xfrm>
            <a:prstGeom prst="rect">
              <a:avLst/>
            </a:prstGeom>
          </p:spPr>
        </p:pic>
        <p:sp>
          <p:nvSpPr>
            <p:cNvPr id="14" name="object 21">
              <a:extLst>
                <a:ext uri="{FF2B5EF4-FFF2-40B4-BE49-F238E27FC236}">
                  <a16:creationId xmlns="" xmlns:a16="http://schemas.microsoft.com/office/drawing/2014/main" id="{6B69AE99-4A3A-8453-FC7E-6B2DC85781F7}"/>
                </a:ext>
              </a:extLst>
            </p:cNvPr>
            <p:cNvSpPr/>
            <p:nvPr/>
          </p:nvSpPr>
          <p:spPr>
            <a:xfrm>
              <a:off x="1430274" y="6103438"/>
              <a:ext cx="9331325" cy="24130"/>
            </a:xfrm>
            <a:custGeom>
              <a:avLst/>
              <a:gdLst/>
              <a:ahLst/>
              <a:cxnLst/>
              <a:rect l="l" t="t" r="r" b="b"/>
              <a:pathLst>
                <a:path w="9331325" h="24129">
                  <a:moveTo>
                    <a:pt x="9331325" y="0"/>
                  </a:moveTo>
                  <a:lnTo>
                    <a:pt x="0" y="0"/>
                  </a:lnTo>
                  <a:lnTo>
                    <a:pt x="0" y="24006"/>
                  </a:lnTo>
                  <a:lnTo>
                    <a:pt x="9331325" y="24006"/>
                  </a:lnTo>
                  <a:lnTo>
                    <a:pt x="9331325" y="0"/>
                  </a:lnTo>
                  <a:close/>
                </a:path>
              </a:pathLst>
            </a:custGeom>
            <a:solidFill>
              <a:srgbClr val="AC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3794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тандарт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КИРО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</TotalTime>
  <Words>1005</Words>
  <Application>Microsoft Office PowerPoint</Application>
  <PresentationFormat>Произвольный</PresentationFormat>
  <Paragraphs>145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5" baseType="lpstr">
      <vt:lpstr>Arial</vt:lpstr>
      <vt:lpstr>Muller Regular</vt:lpstr>
      <vt:lpstr>맑은 고딕</vt:lpstr>
      <vt:lpstr>Muller Bold</vt:lpstr>
      <vt:lpstr>Microsoft Sans Serif</vt:lpstr>
      <vt:lpstr>Calibri Light</vt:lpstr>
      <vt:lpstr>Akrobat Bold</vt:lpstr>
      <vt:lpstr>Times New Roman</vt:lpstr>
      <vt:lpstr>Calibri</vt:lpstr>
      <vt:lpstr>Helios</vt:lpstr>
      <vt:lpstr>Roboto</vt:lpstr>
      <vt:lpstr>Стандартное оформление</vt:lpstr>
      <vt:lpstr>Оформление КИРО</vt:lpstr>
      <vt:lpstr>Презентация PowerPoint</vt:lpstr>
      <vt:lpstr>РЕКОМЕНДАЦИИ ПО ЗАПОЛНЕНИЮ ДОКУМЕНТОВ</vt:lpstr>
      <vt:lpstr>СТРУКТУРА АТТЕСТАЦИОННЫХ МАТЕРИАЛОВ (первая , высшая)</vt:lpstr>
      <vt:lpstr>ИНФОРМАЦИОННАЯ КАРТА </vt:lpstr>
      <vt:lpstr>ЗАЯВЛЕНИЕ</vt:lpstr>
      <vt:lpstr>ПОКАЗАТЕЛИ</vt:lpstr>
      <vt:lpstr>ДОКУМЕНТЫ</vt:lpstr>
      <vt:lpstr>Презентация PowerPoint</vt:lpstr>
      <vt:lpstr>ПОДТВЕРЖДАЮЩИЕ ДОКУМЕНТЫ</vt:lpstr>
      <vt:lpstr>СВЕДЕНИЯ ОБ УЧАСТИИ  В УЧЕБНО-МЕТОДИЧЕСКОЙ РАБОТЕ</vt:lpstr>
      <vt:lpstr>РЕЗУЛЬТАТЫ   ПРОФЕССИОНАЛЬНОЙ ДЕЯТЕЛЬНОСТИ </vt:lpstr>
      <vt:lpstr>ЕСЛИ ОСТАЛИСЬ ВОПРОСЫ…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KiroPC</dc:creator>
  <cp:lastModifiedBy>sa</cp:lastModifiedBy>
  <cp:revision>109</cp:revision>
  <dcterms:created xsi:type="dcterms:W3CDTF">2025-01-14T06:36:02Z</dcterms:created>
  <dcterms:modified xsi:type="dcterms:W3CDTF">2025-10-27T13:08:28Z</dcterms:modified>
</cp:coreProperties>
</file>